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660"/>
  </p:normalViewPr>
  <p:slideViewPr>
    <p:cSldViewPr>
      <p:cViewPr varScale="1">
        <p:scale>
          <a:sx n="69" d="100"/>
          <a:sy n="69" d="100"/>
        </p:scale>
        <p:origin x="-5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253A74-541D-4DB4-8074-05C42C8FCA2E}" type="datetimeFigureOut">
              <a:rPr lang="pt-BR" smtClean="0"/>
              <a:pPr/>
              <a:t>18/7/2011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76EC30-2EDC-4A46-B728-8D7093A282D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30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68CC-9210-41FA-9EBD-D6F18C482985}" type="datetimeFigureOut">
              <a:rPr lang="pt-BR" smtClean="0"/>
              <a:pPr/>
              <a:t>18/7/2011</a:t>
            </a:fld>
            <a:endParaRPr lang="pt-BR"/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3D0D8-0BB5-4D86-A2FD-D1815F020CA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68CC-9210-41FA-9EBD-D6F18C482985}" type="datetimeFigureOut">
              <a:rPr lang="pt-BR" smtClean="0"/>
              <a:pPr/>
              <a:t>18/7/2011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3D0D8-0BB5-4D86-A2FD-D1815F020CA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68CC-9210-41FA-9EBD-D6F18C482985}" type="datetimeFigureOut">
              <a:rPr lang="pt-BR" smtClean="0"/>
              <a:pPr/>
              <a:t>18/7/2011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3D0D8-0BB5-4D86-A2FD-D1815F020CA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68CC-9210-41FA-9EBD-D6F18C482985}" type="datetimeFigureOut">
              <a:rPr lang="pt-BR" smtClean="0"/>
              <a:pPr/>
              <a:t>18/7/2011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3D0D8-0BB5-4D86-A2FD-D1815F020CA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68CC-9210-41FA-9EBD-D6F18C482985}" type="datetimeFigureOut">
              <a:rPr lang="pt-BR" smtClean="0"/>
              <a:pPr/>
              <a:t>18/7/2011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3D0D8-0BB5-4D86-A2FD-D1815F020CA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68CC-9210-41FA-9EBD-D6F18C482985}" type="datetimeFigureOut">
              <a:rPr lang="pt-BR" smtClean="0"/>
              <a:pPr/>
              <a:t>18/7/2011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3D0D8-0BB5-4D86-A2FD-D1815F020CA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68CC-9210-41FA-9EBD-D6F18C482985}" type="datetimeFigureOut">
              <a:rPr lang="pt-BR" smtClean="0"/>
              <a:pPr/>
              <a:t>18/7/2011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3D0D8-0BB5-4D86-A2FD-D1815F020CA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68CC-9210-41FA-9EBD-D6F18C482985}" type="datetimeFigureOut">
              <a:rPr lang="pt-BR" smtClean="0"/>
              <a:pPr/>
              <a:t>18/7/2011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3D0D8-0BB5-4D86-A2FD-D1815F020CA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68CC-9210-41FA-9EBD-D6F18C482985}" type="datetimeFigureOut">
              <a:rPr lang="pt-BR" smtClean="0"/>
              <a:pPr/>
              <a:t>18/7/2011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3D0D8-0BB5-4D86-A2FD-D1815F020CA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68CC-9210-41FA-9EBD-D6F18C482985}" type="datetimeFigureOut">
              <a:rPr lang="pt-BR" smtClean="0"/>
              <a:pPr/>
              <a:t>18/7/2011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3D0D8-0BB5-4D86-A2FD-D1815F020CA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com Único Canto Aparado e Arredondado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ângulo retângulo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68CC-9210-41FA-9EBD-D6F18C482985}" type="datetimeFigureOut">
              <a:rPr lang="pt-BR" smtClean="0"/>
              <a:pPr/>
              <a:t>18/7/2011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3A3D0D8-0BB5-4D86-A2FD-D1815F020CA6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10" name="Forma liv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a liv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0" name="Espaço Reservado para Texto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16A68CC-9210-41FA-9EBD-D6F18C482985}" type="datetimeFigureOut">
              <a:rPr lang="pt-BR" smtClean="0"/>
              <a:pPr/>
              <a:t>18/7/2011</a:t>
            </a:fld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3A3D0D8-0BB5-4D86-A2FD-D1815F020CA6}" type="slidenum">
              <a:rPr lang="pt-BR" smtClean="0"/>
              <a:pPr/>
              <a:t>‹nº›</a:t>
            </a:fld>
            <a:endParaRPr lang="pt-BR"/>
          </a:p>
        </p:txBody>
      </p:sp>
      <p:grpSp>
        <p:nvGrpSpPr>
          <p:cNvPr id="2" name="Grupo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a liv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a liv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tepb.com.br/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tepb.com.br/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tepb.com.br/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tepb.com.br/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1472" y="2428868"/>
            <a:ext cx="7851648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>
                <a:solidFill>
                  <a:srgbClr val="FFC000"/>
                </a:solidFill>
              </a:rPr>
              <a:t>DICAS PARA PREENCHIMENTO DE PTD PARA ENSINO TÉCNICO.</a:t>
            </a:r>
            <a:endParaRPr lang="pt-BR" dirty="0">
              <a:solidFill>
                <a:srgbClr val="FFC000"/>
              </a:solidFill>
            </a:endParaRPr>
          </a:p>
        </p:txBody>
      </p:sp>
      <p:pic>
        <p:nvPicPr>
          <p:cNvPr id="3" name="Picture 2" descr="2010-07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500042"/>
            <a:ext cx="42957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ixaDeTexto 3"/>
          <p:cNvSpPr txBox="1"/>
          <p:nvPr/>
        </p:nvSpPr>
        <p:spPr>
          <a:xfrm>
            <a:off x="5000628" y="5857892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chemeClr val="bg2">
                    <a:lumMod val="50000"/>
                  </a:schemeClr>
                </a:solidFill>
              </a:rPr>
              <a:t>ETEC PAULINO BOTELHO</a:t>
            </a:r>
            <a:endParaRPr lang="pt-BR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1472" y="3500438"/>
            <a:ext cx="7851648" cy="1828800"/>
          </a:xfrm>
        </p:spPr>
        <p:txBody>
          <a:bodyPr>
            <a:noAutofit/>
          </a:bodyPr>
          <a:lstStyle/>
          <a:p>
            <a:pPr algn="l"/>
            <a:r>
              <a:rPr lang="pt-BR" sz="2000" dirty="0" smtClean="0">
                <a:solidFill>
                  <a:srgbClr val="FFC000"/>
                </a:solidFill>
              </a:rPr>
              <a:t>Código:  </a:t>
            </a:r>
            <a:r>
              <a:rPr lang="pt-BR" sz="2000" dirty="0" smtClean="0">
                <a:solidFill>
                  <a:srgbClr val="FF0000"/>
                </a:solidFill>
              </a:rPr>
              <a:t>091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Município: </a:t>
            </a:r>
            <a:r>
              <a:rPr lang="pt-BR" sz="2000" dirty="0" smtClean="0">
                <a:solidFill>
                  <a:srgbClr val="FF0000"/>
                </a:solidFill>
              </a:rPr>
              <a:t>São Carlos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Eixo Tecnológico: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Habilitação Profissional: </a:t>
            </a:r>
            <a:r>
              <a:rPr lang="pt-BR" sz="2400" dirty="0" smtClean="0">
                <a:solidFill>
                  <a:srgbClr val="FFC000"/>
                </a:solidFill>
              </a:rPr>
              <a:t/>
            </a:r>
            <a:br>
              <a:rPr lang="pt-BR" sz="2400" dirty="0" smtClean="0">
                <a:solidFill>
                  <a:srgbClr val="FFC000"/>
                </a:solidFill>
              </a:rPr>
            </a:br>
            <a:r>
              <a:rPr lang="pt-BR" sz="2400" dirty="0" smtClean="0">
                <a:solidFill>
                  <a:srgbClr val="FF0000"/>
                </a:solidFill>
              </a:rPr>
              <a:t>Qualificação: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Módulo: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Componente Curricular: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err="1" smtClean="0">
                <a:solidFill>
                  <a:srgbClr val="FFC000"/>
                </a:solidFill>
              </a:rPr>
              <a:t>C.H.</a:t>
            </a:r>
            <a:r>
              <a:rPr lang="pt-BR" sz="2000" dirty="0" smtClean="0">
                <a:solidFill>
                  <a:srgbClr val="FFC000"/>
                </a:solidFill>
              </a:rPr>
              <a:t> Semanal: 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Professor:</a:t>
            </a:r>
            <a:br>
              <a:rPr lang="pt-BR" sz="2000" dirty="0" smtClean="0">
                <a:solidFill>
                  <a:srgbClr val="FFC000"/>
                </a:solidFill>
              </a:rPr>
            </a:br>
            <a:endParaRPr lang="pt-BR" sz="2000" dirty="0">
              <a:solidFill>
                <a:srgbClr val="FFC00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00034" y="5500702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3286116" y="1500174"/>
            <a:ext cx="5431423" cy="66171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Em </a:t>
            </a:r>
            <a:r>
              <a:rPr lang="pt-BR" b="1" dirty="0" smtClean="0">
                <a:solidFill>
                  <a:srgbClr val="FF0000"/>
                </a:solidFill>
              </a:rPr>
              <a:t>QUALIFICAÇÃO</a:t>
            </a:r>
            <a:r>
              <a:rPr lang="pt-BR" b="1" dirty="0" smtClean="0">
                <a:solidFill>
                  <a:srgbClr val="FFC000"/>
                </a:solidFill>
              </a:rPr>
              <a:t> , para  a ETEC de </a:t>
            </a:r>
            <a:r>
              <a:rPr lang="pt-BR" b="1" dirty="0" err="1" smtClean="0">
                <a:solidFill>
                  <a:srgbClr val="FFC000"/>
                </a:solidFill>
              </a:rPr>
              <a:t>Ibaté</a:t>
            </a:r>
            <a:r>
              <a:rPr lang="pt-BR" b="1" dirty="0" smtClean="0">
                <a:solidFill>
                  <a:srgbClr val="FFC000"/>
                </a:solidFill>
              </a:rPr>
              <a:t>,</a:t>
            </a:r>
          </a:p>
          <a:p>
            <a:r>
              <a:rPr lang="pt-BR" b="1" dirty="0" smtClean="0">
                <a:solidFill>
                  <a:srgbClr val="FFC000"/>
                </a:solidFill>
              </a:rPr>
              <a:t>deverá ser preenchido conforme o módulo da  </a:t>
            </a:r>
          </a:p>
          <a:p>
            <a:r>
              <a:rPr lang="pt-BR" b="1" dirty="0" smtClean="0">
                <a:solidFill>
                  <a:srgbClr val="FFC000"/>
                </a:solidFill>
              </a:rPr>
              <a:t>Habilitação Profissional:</a:t>
            </a:r>
          </a:p>
          <a:p>
            <a:endParaRPr lang="pt-BR" b="1" dirty="0" smtClean="0">
              <a:solidFill>
                <a:srgbClr val="FFC000"/>
              </a:solidFill>
            </a:endParaRPr>
          </a:p>
          <a:p>
            <a:r>
              <a:rPr lang="pt-BR" sz="1600" b="1" dirty="0" smtClean="0">
                <a:solidFill>
                  <a:srgbClr val="FFC000"/>
                </a:solidFill>
              </a:rPr>
              <a:t>1 -  ADMINISTRAÇÃO: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I:  Sem certificação técnica.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II: Qualificação Técnica de Nível Médio de 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Assistente Administrativo.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III:  Habilitação  Profissional Técnica  de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             Nível Médio de Técnico em  Administração .</a:t>
            </a:r>
          </a:p>
          <a:p>
            <a:endParaRPr lang="pt-BR" sz="1600" b="1" dirty="0" smtClean="0">
              <a:solidFill>
                <a:srgbClr val="FFC000"/>
              </a:solidFill>
            </a:endParaRPr>
          </a:p>
          <a:p>
            <a:pPr algn="just"/>
            <a:r>
              <a:rPr lang="pt-BR" sz="1600" b="1" dirty="0" smtClean="0">
                <a:solidFill>
                  <a:srgbClr val="FFC000"/>
                </a:solidFill>
              </a:rPr>
              <a:t>2-  CONTABILIDADE: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I: Sem  certificação.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II:  Qualificação Técnica de Nível Médio de 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Auxiliar de  Contabilidade.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III:  Habilitação  Profissional Técnica  de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             Nível Médio de Técnico em  Contabilidade.</a:t>
            </a: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>
              <a:solidFill>
                <a:srgbClr val="FFC000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500298" y="285728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chemeClr val="tx1">
                    <a:lumMod val="75000"/>
                  </a:schemeClr>
                </a:solidFill>
              </a:rPr>
              <a:t>NAS CLASSES DESCENTRALIZADAS:</a:t>
            </a:r>
            <a:endParaRPr lang="pt-BR" b="1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8" name="Seta para a direita 7"/>
          <p:cNvSpPr/>
          <p:nvPr/>
        </p:nvSpPr>
        <p:spPr>
          <a:xfrm>
            <a:off x="0" y="3357562"/>
            <a:ext cx="428628" cy="48463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1472" y="3500438"/>
            <a:ext cx="7851648" cy="1828800"/>
          </a:xfrm>
        </p:spPr>
        <p:txBody>
          <a:bodyPr>
            <a:noAutofit/>
          </a:bodyPr>
          <a:lstStyle/>
          <a:p>
            <a:pPr algn="l"/>
            <a:r>
              <a:rPr lang="pt-BR" sz="2000" dirty="0" smtClean="0">
                <a:solidFill>
                  <a:srgbClr val="FFC000"/>
                </a:solidFill>
              </a:rPr>
              <a:t>Código:  </a:t>
            </a:r>
            <a:r>
              <a:rPr lang="pt-BR" sz="2000" dirty="0" smtClean="0">
                <a:solidFill>
                  <a:srgbClr val="FF0000"/>
                </a:solidFill>
              </a:rPr>
              <a:t>091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Município: </a:t>
            </a:r>
            <a:r>
              <a:rPr lang="pt-BR" sz="2000" dirty="0" smtClean="0">
                <a:solidFill>
                  <a:srgbClr val="FF0000"/>
                </a:solidFill>
              </a:rPr>
              <a:t>São Carlos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Eixo Tecnológico: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Habilitação Profissional: </a:t>
            </a:r>
            <a:r>
              <a:rPr lang="pt-BR" sz="2400" dirty="0" smtClean="0">
                <a:solidFill>
                  <a:srgbClr val="FFC000"/>
                </a:solidFill>
              </a:rPr>
              <a:t/>
            </a:r>
            <a:br>
              <a:rPr lang="pt-BR" sz="2400" dirty="0" smtClean="0">
                <a:solidFill>
                  <a:srgbClr val="FFC000"/>
                </a:solidFill>
              </a:rPr>
            </a:br>
            <a:r>
              <a:rPr lang="pt-BR" sz="2400" dirty="0" smtClean="0">
                <a:solidFill>
                  <a:srgbClr val="FF0000"/>
                </a:solidFill>
              </a:rPr>
              <a:t>Qualificação: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Módulo: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Componente Curricular: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err="1" smtClean="0">
                <a:solidFill>
                  <a:srgbClr val="FFC000"/>
                </a:solidFill>
              </a:rPr>
              <a:t>C.H.</a:t>
            </a:r>
            <a:r>
              <a:rPr lang="pt-BR" sz="2000" dirty="0" smtClean="0">
                <a:solidFill>
                  <a:srgbClr val="FFC000"/>
                </a:solidFill>
              </a:rPr>
              <a:t> Semanal: 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Professor:</a:t>
            </a:r>
            <a:br>
              <a:rPr lang="pt-BR" sz="2000" dirty="0" smtClean="0">
                <a:solidFill>
                  <a:srgbClr val="FFC000"/>
                </a:solidFill>
              </a:rPr>
            </a:br>
            <a:endParaRPr lang="pt-BR" sz="2000" dirty="0">
              <a:solidFill>
                <a:srgbClr val="FFC00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00034" y="5500702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3286116" y="2214554"/>
            <a:ext cx="545463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Em </a:t>
            </a:r>
            <a:r>
              <a:rPr lang="pt-BR" b="1" dirty="0" smtClean="0">
                <a:solidFill>
                  <a:srgbClr val="FF0000"/>
                </a:solidFill>
              </a:rPr>
              <a:t>QUALIFICAÇÃO</a:t>
            </a:r>
            <a:r>
              <a:rPr lang="pt-BR" b="1" dirty="0" smtClean="0">
                <a:solidFill>
                  <a:srgbClr val="FFC000"/>
                </a:solidFill>
              </a:rPr>
              <a:t> ,  para  a </a:t>
            </a:r>
            <a:r>
              <a:rPr lang="pt-BR" b="1" dirty="0" err="1" smtClean="0">
                <a:solidFill>
                  <a:srgbClr val="FFC000"/>
                </a:solidFill>
              </a:rPr>
              <a:t>E.E.</a:t>
            </a:r>
            <a:r>
              <a:rPr lang="pt-BR" b="1" dirty="0" smtClean="0">
                <a:solidFill>
                  <a:srgbClr val="FFC000"/>
                </a:solidFill>
              </a:rPr>
              <a:t> Conde do Pinhal, deverá ser preenchido conforme o módulo da  Habilitação Profissional:</a:t>
            </a:r>
          </a:p>
          <a:p>
            <a:endParaRPr lang="pt-BR" b="1" dirty="0" smtClean="0">
              <a:solidFill>
                <a:srgbClr val="FFC000"/>
              </a:solidFill>
            </a:endParaRPr>
          </a:p>
          <a:p>
            <a:r>
              <a:rPr lang="pt-BR" sz="1600" b="1" dirty="0" smtClean="0">
                <a:solidFill>
                  <a:srgbClr val="FFC000"/>
                </a:solidFill>
              </a:rPr>
              <a:t>1 -  JURÍDICO: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I:  Sem certificação técnica.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II:  Sem certificação técnica.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III:  Habilitação  Profissional Técnica  de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             Nível Médio de Técnico Jurídico.</a:t>
            </a:r>
          </a:p>
          <a:p>
            <a:endParaRPr lang="pt-BR" sz="1600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>
              <a:solidFill>
                <a:srgbClr val="FFC000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500298" y="285728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chemeClr val="tx1">
                    <a:lumMod val="75000"/>
                  </a:schemeClr>
                </a:solidFill>
              </a:rPr>
              <a:t>NAS CLASSES DESCENTRALIZADAS:</a:t>
            </a:r>
            <a:endParaRPr lang="pt-BR" b="1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8" name="Seta para a direita 7"/>
          <p:cNvSpPr/>
          <p:nvPr/>
        </p:nvSpPr>
        <p:spPr>
          <a:xfrm>
            <a:off x="0" y="3357562"/>
            <a:ext cx="428628" cy="48463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1472" y="3500438"/>
            <a:ext cx="7851648" cy="1828800"/>
          </a:xfrm>
        </p:spPr>
        <p:txBody>
          <a:bodyPr>
            <a:noAutofit/>
          </a:bodyPr>
          <a:lstStyle/>
          <a:p>
            <a:pPr algn="l"/>
            <a:r>
              <a:rPr lang="pt-BR" sz="2000" dirty="0" smtClean="0">
                <a:solidFill>
                  <a:srgbClr val="FFC000"/>
                </a:solidFill>
              </a:rPr>
              <a:t>Código:  </a:t>
            </a:r>
            <a:r>
              <a:rPr lang="pt-BR" sz="2000" dirty="0" smtClean="0">
                <a:solidFill>
                  <a:srgbClr val="FF0000"/>
                </a:solidFill>
              </a:rPr>
              <a:t>091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Município: </a:t>
            </a:r>
            <a:r>
              <a:rPr lang="pt-BR" sz="2000" dirty="0" smtClean="0">
                <a:solidFill>
                  <a:srgbClr val="FF0000"/>
                </a:solidFill>
              </a:rPr>
              <a:t>São Carlos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Eixo Tecnológico: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Habilitação Profissional: </a:t>
            </a:r>
            <a:r>
              <a:rPr lang="pt-BR" sz="2400" dirty="0" smtClean="0">
                <a:solidFill>
                  <a:srgbClr val="FFC000"/>
                </a:solidFill>
              </a:rPr>
              <a:t/>
            </a:r>
            <a:br>
              <a:rPr lang="pt-BR" sz="24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Qualificação: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400" dirty="0" smtClean="0">
                <a:solidFill>
                  <a:srgbClr val="FF0000"/>
                </a:solidFill>
              </a:rPr>
              <a:t>Módulo: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Componente Curricular: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err="1" smtClean="0">
                <a:solidFill>
                  <a:srgbClr val="FFC000"/>
                </a:solidFill>
              </a:rPr>
              <a:t>C.H.</a:t>
            </a:r>
            <a:r>
              <a:rPr lang="pt-BR" sz="2000" dirty="0" smtClean="0">
                <a:solidFill>
                  <a:srgbClr val="FFC000"/>
                </a:solidFill>
              </a:rPr>
              <a:t> Semanal: 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Professor:</a:t>
            </a:r>
            <a:br>
              <a:rPr lang="pt-BR" sz="2000" dirty="0" smtClean="0">
                <a:solidFill>
                  <a:srgbClr val="FFC000"/>
                </a:solidFill>
              </a:rPr>
            </a:br>
            <a:endParaRPr lang="pt-BR" sz="2000" dirty="0">
              <a:solidFill>
                <a:srgbClr val="FFC00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71472" y="5500702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8" name="Seta para a direita 7"/>
          <p:cNvSpPr/>
          <p:nvPr/>
        </p:nvSpPr>
        <p:spPr>
          <a:xfrm>
            <a:off x="142844" y="3714752"/>
            <a:ext cx="428628" cy="48463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C000"/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4000496" y="1643050"/>
            <a:ext cx="486242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Conforme o período em que o componente</a:t>
            </a:r>
          </a:p>
          <a:p>
            <a:r>
              <a:rPr lang="pt-BR" b="1" dirty="0" smtClean="0">
                <a:solidFill>
                  <a:srgbClr val="FFC000"/>
                </a:solidFill>
              </a:rPr>
              <a:t>curricular está sendo ministrado:</a:t>
            </a:r>
          </a:p>
          <a:p>
            <a:endParaRPr lang="pt-BR" b="1" dirty="0" smtClean="0">
              <a:solidFill>
                <a:srgbClr val="FFC000"/>
              </a:solidFill>
            </a:endParaRPr>
          </a:p>
          <a:p>
            <a:r>
              <a:rPr lang="pt-BR" b="1" dirty="0" smtClean="0">
                <a:solidFill>
                  <a:srgbClr val="FFC000"/>
                </a:solidFill>
              </a:rPr>
              <a:t>1º  semestre: Módulo I;</a:t>
            </a:r>
          </a:p>
          <a:p>
            <a:r>
              <a:rPr lang="pt-BR" b="1" dirty="0" smtClean="0">
                <a:solidFill>
                  <a:srgbClr val="FFC000"/>
                </a:solidFill>
              </a:rPr>
              <a:t>2º semestre: Módulo II;</a:t>
            </a:r>
          </a:p>
          <a:p>
            <a:r>
              <a:rPr lang="pt-BR" b="1" dirty="0" smtClean="0">
                <a:solidFill>
                  <a:srgbClr val="FFC000"/>
                </a:solidFill>
              </a:rPr>
              <a:t>3º semestre: Módulo III;</a:t>
            </a:r>
          </a:p>
          <a:p>
            <a:r>
              <a:rPr lang="pt-BR" b="1" dirty="0" smtClean="0">
                <a:solidFill>
                  <a:srgbClr val="FFC000"/>
                </a:solidFill>
              </a:rPr>
              <a:t>4º semestre: Módulo IV. (*)</a:t>
            </a:r>
          </a:p>
          <a:p>
            <a:endParaRPr lang="pt-BR" b="1" dirty="0" smtClean="0">
              <a:solidFill>
                <a:srgbClr val="FFC000"/>
              </a:solidFill>
            </a:endParaRPr>
          </a:p>
          <a:p>
            <a:r>
              <a:rPr lang="pt-BR" sz="1600" b="1" i="1" dirty="0" smtClean="0">
                <a:solidFill>
                  <a:srgbClr val="FFC000"/>
                </a:solidFill>
              </a:rPr>
              <a:t>(*) Apenas para as Habilitações Técnicas  de </a:t>
            </a:r>
          </a:p>
          <a:p>
            <a:r>
              <a:rPr lang="pt-BR" sz="1600" b="1" i="1" dirty="0" smtClean="0">
                <a:solidFill>
                  <a:srgbClr val="FFC000"/>
                </a:solidFill>
              </a:rPr>
              <a:t>Eletrônica, Eletrotécnica, Enfermagem, </a:t>
            </a:r>
          </a:p>
          <a:p>
            <a:r>
              <a:rPr lang="pt-BR" sz="1600" b="1" i="1" dirty="0" smtClean="0">
                <a:solidFill>
                  <a:srgbClr val="FFC000"/>
                </a:solidFill>
              </a:rPr>
              <a:t>Mecânica e Mecatrônica.</a:t>
            </a:r>
            <a:endParaRPr lang="pt-BR" sz="1600" b="1" i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1472" y="3500438"/>
            <a:ext cx="7851648" cy="1828800"/>
          </a:xfrm>
        </p:spPr>
        <p:txBody>
          <a:bodyPr>
            <a:noAutofit/>
          </a:bodyPr>
          <a:lstStyle/>
          <a:p>
            <a:pPr algn="l"/>
            <a:r>
              <a:rPr lang="pt-BR" sz="2000" dirty="0" smtClean="0">
                <a:solidFill>
                  <a:srgbClr val="FFC000"/>
                </a:solidFill>
              </a:rPr>
              <a:t>Código:  </a:t>
            </a:r>
            <a:r>
              <a:rPr lang="pt-BR" sz="2000" dirty="0" smtClean="0">
                <a:solidFill>
                  <a:srgbClr val="FF0000"/>
                </a:solidFill>
              </a:rPr>
              <a:t>091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Município: </a:t>
            </a:r>
            <a:r>
              <a:rPr lang="pt-BR" sz="2000" dirty="0" smtClean="0">
                <a:solidFill>
                  <a:srgbClr val="FF0000"/>
                </a:solidFill>
              </a:rPr>
              <a:t>São Carlos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Eixo Tecnológico: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Habilitação Profissional: </a:t>
            </a:r>
            <a:r>
              <a:rPr lang="pt-BR" sz="2400" dirty="0" smtClean="0">
                <a:solidFill>
                  <a:srgbClr val="FFC000"/>
                </a:solidFill>
              </a:rPr>
              <a:t/>
            </a:r>
            <a:br>
              <a:rPr lang="pt-BR" sz="24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Qualificação: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Módulo: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400" dirty="0" smtClean="0">
                <a:solidFill>
                  <a:srgbClr val="FF0000"/>
                </a:solidFill>
              </a:rPr>
              <a:t>Componente Curricular: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err="1" smtClean="0">
                <a:solidFill>
                  <a:srgbClr val="FFC000"/>
                </a:solidFill>
              </a:rPr>
              <a:t>C.H.</a:t>
            </a:r>
            <a:r>
              <a:rPr lang="pt-BR" sz="2000" dirty="0" smtClean="0">
                <a:solidFill>
                  <a:srgbClr val="FFC000"/>
                </a:solidFill>
              </a:rPr>
              <a:t> Semanal: 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Professor:</a:t>
            </a:r>
            <a:br>
              <a:rPr lang="pt-BR" sz="2000" dirty="0" smtClean="0">
                <a:solidFill>
                  <a:srgbClr val="FFC000"/>
                </a:solidFill>
              </a:rPr>
            </a:br>
            <a:endParaRPr lang="pt-BR" sz="2000" dirty="0">
              <a:solidFill>
                <a:srgbClr val="FFC000"/>
              </a:solidFill>
            </a:endParaRPr>
          </a:p>
        </p:txBody>
      </p:sp>
      <p:sp>
        <p:nvSpPr>
          <p:cNvPr id="8" name="Seta para a direita 7"/>
          <p:cNvSpPr/>
          <p:nvPr/>
        </p:nvSpPr>
        <p:spPr>
          <a:xfrm>
            <a:off x="0" y="4000504"/>
            <a:ext cx="428628" cy="48463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C000"/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571868" y="1571612"/>
            <a:ext cx="5472332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 smtClean="0">
                <a:solidFill>
                  <a:srgbClr val="FFC000"/>
                </a:solidFill>
              </a:rPr>
              <a:t>É o nome  da matéria que o professor irá</a:t>
            </a:r>
          </a:p>
          <a:p>
            <a:r>
              <a:rPr lang="pt-BR" sz="2000" b="1" dirty="0" smtClean="0">
                <a:solidFill>
                  <a:srgbClr val="FFC000"/>
                </a:solidFill>
              </a:rPr>
              <a:t>ministrar.</a:t>
            </a:r>
          </a:p>
          <a:p>
            <a:endParaRPr lang="pt-BR" sz="2000" b="1" dirty="0" smtClean="0">
              <a:solidFill>
                <a:srgbClr val="FFC000"/>
              </a:solidFill>
            </a:endParaRPr>
          </a:p>
          <a:p>
            <a:r>
              <a:rPr lang="pt-BR" sz="2000" b="1" dirty="0" smtClean="0">
                <a:solidFill>
                  <a:srgbClr val="FFC000"/>
                </a:solidFill>
              </a:rPr>
              <a:t>Exemplos:</a:t>
            </a:r>
          </a:p>
          <a:p>
            <a:endParaRPr lang="pt-BR" sz="2000" b="1" dirty="0" smtClean="0">
              <a:solidFill>
                <a:srgbClr val="FFC000"/>
              </a:solidFill>
            </a:endParaRPr>
          </a:p>
          <a:p>
            <a:r>
              <a:rPr lang="pt-BR" sz="2000" b="1" dirty="0" smtClean="0">
                <a:solidFill>
                  <a:srgbClr val="FFC000"/>
                </a:solidFill>
              </a:rPr>
              <a:t>Para o curso de Administração, Módulo I:</a:t>
            </a:r>
          </a:p>
          <a:p>
            <a:r>
              <a:rPr lang="pt-BR" sz="2000" b="1" dirty="0" smtClean="0">
                <a:solidFill>
                  <a:srgbClr val="FFC000"/>
                </a:solidFill>
              </a:rPr>
              <a:t>Métodos Quantitativos Aplicados à </a:t>
            </a:r>
          </a:p>
          <a:p>
            <a:r>
              <a:rPr lang="pt-BR" sz="2000" b="1" dirty="0" smtClean="0">
                <a:solidFill>
                  <a:srgbClr val="FFC000"/>
                </a:solidFill>
              </a:rPr>
              <a:t>Administração;  Gestão Empresarial I etc.</a:t>
            </a:r>
          </a:p>
          <a:p>
            <a:endParaRPr lang="pt-BR" sz="2000" b="1" dirty="0" smtClean="0">
              <a:solidFill>
                <a:srgbClr val="FFC000"/>
              </a:solidFill>
            </a:endParaRPr>
          </a:p>
          <a:p>
            <a:r>
              <a:rPr lang="pt-BR" sz="2000" b="1" dirty="0" smtClean="0">
                <a:solidFill>
                  <a:srgbClr val="FFC000"/>
                </a:solidFill>
              </a:rPr>
              <a:t>Para o curso de Eletrotécnica, Módulo II:</a:t>
            </a:r>
          </a:p>
          <a:p>
            <a:r>
              <a:rPr lang="pt-BR" sz="2000" b="1" dirty="0" smtClean="0">
                <a:solidFill>
                  <a:srgbClr val="FFC000"/>
                </a:solidFill>
              </a:rPr>
              <a:t>Circuitos Elétricos,  Eletrônica Digital II etc</a:t>
            </a:r>
            <a:r>
              <a:rPr lang="pt-BR" sz="2000" dirty="0" smtClean="0">
                <a:solidFill>
                  <a:srgbClr val="FFC000"/>
                </a:solidFill>
              </a:rPr>
              <a:t>.</a:t>
            </a:r>
            <a:endParaRPr lang="pt-BR" sz="2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1472" y="3500438"/>
            <a:ext cx="7851648" cy="1828800"/>
          </a:xfrm>
        </p:spPr>
        <p:txBody>
          <a:bodyPr>
            <a:noAutofit/>
          </a:bodyPr>
          <a:lstStyle/>
          <a:p>
            <a:pPr algn="l"/>
            <a:r>
              <a:rPr lang="pt-BR" sz="2000" dirty="0" smtClean="0">
                <a:solidFill>
                  <a:srgbClr val="FFC000"/>
                </a:solidFill>
              </a:rPr>
              <a:t>Código:  </a:t>
            </a:r>
            <a:r>
              <a:rPr lang="pt-BR" sz="2000" dirty="0" smtClean="0">
                <a:solidFill>
                  <a:srgbClr val="FF0000"/>
                </a:solidFill>
              </a:rPr>
              <a:t>091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Município: </a:t>
            </a:r>
            <a:r>
              <a:rPr lang="pt-BR" sz="2000" dirty="0" smtClean="0">
                <a:solidFill>
                  <a:srgbClr val="FF0000"/>
                </a:solidFill>
              </a:rPr>
              <a:t>São Carlos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Eixo Tecnológico: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Habilitação Profissional: </a:t>
            </a:r>
            <a:r>
              <a:rPr lang="pt-BR" sz="2400" dirty="0" smtClean="0">
                <a:solidFill>
                  <a:srgbClr val="FFC000"/>
                </a:solidFill>
              </a:rPr>
              <a:t/>
            </a:r>
            <a:br>
              <a:rPr lang="pt-BR" sz="24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Qualificação: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Módulo: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Componente Curricular: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400" dirty="0" err="1" smtClean="0">
                <a:solidFill>
                  <a:srgbClr val="FF0000"/>
                </a:solidFill>
              </a:rPr>
              <a:t>C.H.</a:t>
            </a:r>
            <a:r>
              <a:rPr lang="pt-BR" sz="2400" dirty="0" smtClean="0">
                <a:solidFill>
                  <a:srgbClr val="FF0000"/>
                </a:solidFill>
              </a:rPr>
              <a:t> Semanal: 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Professor:</a:t>
            </a:r>
            <a:br>
              <a:rPr lang="pt-BR" sz="2000" dirty="0" smtClean="0">
                <a:solidFill>
                  <a:srgbClr val="FFC000"/>
                </a:solidFill>
              </a:rPr>
            </a:br>
            <a:endParaRPr lang="pt-BR" sz="2000" dirty="0">
              <a:solidFill>
                <a:srgbClr val="FFC000"/>
              </a:solidFill>
            </a:endParaRPr>
          </a:p>
        </p:txBody>
      </p:sp>
      <p:sp>
        <p:nvSpPr>
          <p:cNvPr id="8" name="Seta para a direita 7"/>
          <p:cNvSpPr/>
          <p:nvPr/>
        </p:nvSpPr>
        <p:spPr>
          <a:xfrm>
            <a:off x="0" y="4286256"/>
            <a:ext cx="428628" cy="48463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C000"/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694110" y="1785926"/>
            <a:ext cx="5649303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 smtClean="0">
                <a:solidFill>
                  <a:srgbClr val="FFC000"/>
                </a:solidFill>
              </a:rPr>
              <a:t>Na nossa ETEC usamos 2,5 Horas ou 5 Horas</a:t>
            </a:r>
          </a:p>
          <a:p>
            <a:r>
              <a:rPr lang="pt-BR" sz="2000" b="1" dirty="0" smtClean="0">
                <a:solidFill>
                  <a:srgbClr val="FFC000"/>
                </a:solidFill>
              </a:rPr>
              <a:t>semanais, conforme o componente </a:t>
            </a:r>
          </a:p>
          <a:p>
            <a:r>
              <a:rPr lang="pt-BR" sz="2000" b="1" dirty="0" smtClean="0">
                <a:solidFill>
                  <a:srgbClr val="FFC000"/>
                </a:solidFill>
              </a:rPr>
              <a:t>curricular em que ministrará sua aula.</a:t>
            </a:r>
          </a:p>
          <a:p>
            <a:r>
              <a:rPr lang="pt-BR" sz="2000" b="1" dirty="0" smtClean="0">
                <a:solidFill>
                  <a:srgbClr val="FFC000"/>
                </a:solidFill>
              </a:rPr>
              <a:t>Na atribuição das aulas ao professor, </a:t>
            </a:r>
          </a:p>
          <a:p>
            <a:r>
              <a:rPr lang="pt-BR" sz="2000" b="1" dirty="0" smtClean="0">
                <a:solidFill>
                  <a:srgbClr val="FFC000"/>
                </a:solidFill>
              </a:rPr>
              <a:t>pergunte na Diretoria de Serviços a carga do</a:t>
            </a:r>
          </a:p>
          <a:p>
            <a:r>
              <a:rPr lang="pt-BR" sz="2000" b="1" dirty="0" smtClean="0">
                <a:solidFill>
                  <a:srgbClr val="FFC000"/>
                </a:solidFill>
              </a:rPr>
              <a:t>componente curricular que lhe foi atribuída.</a:t>
            </a:r>
          </a:p>
          <a:p>
            <a:endParaRPr lang="pt-BR" sz="2000" b="1" dirty="0" smtClean="0">
              <a:solidFill>
                <a:srgbClr val="FFC000"/>
              </a:solidFill>
            </a:endParaRPr>
          </a:p>
          <a:p>
            <a:r>
              <a:rPr lang="pt-BR" sz="2000" b="1" i="1" dirty="0" smtClean="0">
                <a:solidFill>
                  <a:srgbClr val="FFC000"/>
                </a:solidFill>
              </a:rPr>
              <a:t>Para saber a sua carga, consulte também</a:t>
            </a:r>
          </a:p>
          <a:p>
            <a:r>
              <a:rPr lang="pt-BR" sz="2000" b="1" i="1" dirty="0" smtClean="0">
                <a:solidFill>
                  <a:srgbClr val="FFC000"/>
                </a:solidFill>
                <a:hlinkClick r:id="rId2"/>
              </a:rPr>
              <a:t>www.etepb.com.br</a:t>
            </a:r>
            <a:r>
              <a:rPr lang="pt-BR" sz="2000" b="1" i="1" dirty="0" smtClean="0">
                <a:solidFill>
                  <a:srgbClr val="FFC000"/>
                </a:solidFill>
              </a:rPr>
              <a:t> </a:t>
            </a:r>
            <a:r>
              <a:rPr lang="pt-BR" sz="2000" b="1" i="1" dirty="0" smtClean="0">
                <a:solidFill>
                  <a:srgbClr val="FFC000"/>
                </a:solidFill>
                <a:latin typeface="Arial"/>
                <a:cs typeface="Arial"/>
              </a:rPr>
              <a:t>→ Cursos → (Selecione</a:t>
            </a:r>
          </a:p>
          <a:p>
            <a:r>
              <a:rPr lang="pt-BR" sz="2000" b="1" i="1" dirty="0" smtClean="0">
                <a:solidFill>
                  <a:srgbClr val="FFC000"/>
                </a:solidFill>
                <a:latin typeface="Arial"/>
                <a:cs typeface="Arial"/>
              </a:rPr>
              <a:t>o seu curso) → Matriz Curricular e o módulo </a:t>
            </a:r>
          </a:p>
          <a:p>
            <a:r>
              <a:rPr lang="pt-BR" sz="2000" b="1" i="1" dirty="0" smtClean="0">
                <a:solidFill>
                  <a:srgbClr val="FFC000"/>
                </a:solidFill>
                <a:latin typeface="Arial"/>
                <a:cs typeface="Arial"/>
              </a:rPr>
              <a:t>ao qual pertence o componente curricular </a:t>
            </a:r>
          </a:p>
          <a:p>
            <a:r>
              <a:rPr lang="pt-BR" sz="2000" b="1" i="1" dirty="0" smtClean="0">
                <a:solidFill>
                  <a:srgbClr val="FFC000"/>
                </a:solidFill>
                <a:latin typeface="Arial"/>
                <a:cs typeface="Arial"/>
              </a:rPr>
              <a:t>em que ministrará a aula.</a:t>
            </a:r>
          </a:p>
          <a:p>
            <a:r>
              <a:rPr lang="pt-BR" sz="2000" b="1" i="1" dirty="0" smtClean="0">
                <a:solidFill>
                  <a:srgbClr val="FFC000"/>
                </a:solidFill>
                <a:latin typeface="Arial"/>
                <a:cs typeface="Arial"/>
              </a:rPr>
              <a:t> </a:t>
            </a:r>
            <a:endParaRPr lang="pt-BR" sz="2000" b="1" i="1" dirty="0" smtClean="0">
              <a:solidFill>
                <a:srgbClr val="FFC000"/>
              </a:solidFill>
            </a:endParaRPr>
          </a:p>
          <a:p>
            <a:endParaRPr lang="pt-BR" sz="2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2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2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2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2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2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1472" y="3500438"/>
            <a:ext cx="7851648" cy="1828800"/>
          </a:xfrm>
        </p:spPr>
        <p:txBody>
          <a:bodyPr>
            <a:noAutofit/>
          </a:bodyPr>
          <a:lstStyle/>
          <a:p>
            <a:pPr algn="l"/>
            <a:r>
              <a:rPr lang="pt-BR" sz="2000" dirty="0" smtClean="0">
                <a:solidFill>
                  <a:srgbClr val="FFC000"/>
                </a:solidFill>
              </a:rPr>
              <a:t>Código:  </a:t>
            </a:r>
            <a:r>
              <a:rPr lang="pt-BR" sz="2000" dirty="0" smtClean="0">
                <a:solidFill>
                  <a:srgbClr val="FF0000"/>
                </a:solidFill>
              </a:rPr>
              <a:t>091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Município: </a:t>
            </a:r>
            <a:r>
              <a:rPr lang="pt-BR" sz="2000" dirty="0" smtClean="0">
                <a:solidFill>
                  <a:srgbClr val="FF0000"/>
                </a:solidFill>
              </a:rPr>
              <a:t>São Carlos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Eixo Tecnológico: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Habilitação Profissional: </a:t>
            </a:r>
            <a:r>
              <a:rPr lang="pt-BR" sz="2400" dirty="0" smtClean="0">
                <a:solidFill>
                  <a:srgbClr val="FFC000"/>
                </a:solidFill>
              </a:rPr>
              <a:t/>
            </a:r>
            <a:br>
              <a:rPr lang="pt-BR" sz="24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Qualificação: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Módulo: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Componente Curricular: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err="1" smtClean="0">
                <a:solidFill>
                  <a:srgbClr val="FFC000"/>
                </a:solidFill>
              </a:rPr>
              <a:t>C.H.</a:t>
            </a:r>
            <a:r>
              <a:rPr lang="pt-BR" sz="2000" dirty="0" smtClean="0">
                <a:solidFill>
                  <a:srgbClr val="FFC000"/>
                </a:solidFill>
              </a:rPr>
              <a:t> Semanal: 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400" dirty="0" smtClean="0">
                <a:solidFill>
                  <a:srgbClr val="FF0000"/>
                </a:solidFill>
              </a:rPr>
              <a:t>Professor: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endParaRPr lang="pt-BR" sz="2000" dirty="0">
              <a:solidFill>
                <a:srgbClr val="FFC000"/>
              </a:solidFill>
            </a:endParaRPr>
          </a:p>
        </p:txBody>
      </p:sp>
      <p:sp>
        <p:nvSpPr>
          <p:cNvPr id="8" name="Seta para a direita 7"/>
          <p:cNvSpPr/>
          <p:nvPr/>
        </p:nvSpPr>
        <p:spPr>
          <a:xfrm>
            <a:off x="0" y="4643446"/>
            <a:ext cx="428628" cy="48463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C000"/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071802" y="3357562"/>
            <a:ext cx="58001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>
                <a:solidFill>
                  <a:srgbClr val="FFC000"/>
                </a:solidFill>
              </a:rPr>
              <a:t>Colocar o nome completo do professor.</a:t>
            </a:r>
            <a:endParaRPr lang="pt-BR" sz="2400" b="1" i="1" dirty="0" smtClean="0">
              <a:solidFill>
                <a:srgbClr val="FFC000"/>
              </a:solidFill>
            </a:endParaRPr>
          </a:p>
          <a:p>
            <a:endParaRPr lang="pt-BR" sz="2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14348" y="3429000"/>
            <a:ext cx="7851648" cy="614354"/>
          </a:xfrm>
        </p:spPr>
        <p:txBody>
          <a:bodyPr>
            <a:noAutofit/>
          </a:bodyPr>
          <a:lstStyle/>
          <a:p>
            <a:pPr algn="l"/>
            <a:r>
              <a:rPr lang="pt-BR" sz="2400" i="1" dirty="0" smtClean="0">
                <a:solidFill>
                  <a:srgbClr val="FF0000"/>
                </a:solidFill>
              </a:rPr>
              <a:t>Selecione as atribuições e atividades constantes no Plano de Curso (capítulo 3) que dizem respeito a esse Componente Curricular.</a:t>
            </a:r>
            <a:endParaRPr lang="pt-BR" sz="2400" dirty="0">
              <a:solidFill>
                <a:srgbClr val="FF0000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642910" y="1357298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/>
              <a:t>I – Atribuições e atividades profissionais relativas à qualificação ou à habilitação profissional, que justificam o desenvolvimento das competências previstas nesse componente curricular. (página 1).</a:t>
            </a:r>
          </a:p>
          <a:p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1714480" y="4286256"/>
            <a:ext cx="53578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i="1" dirty="0" smtClean="0">
                <a:solidFill>
                  <a:srgbClr val="FFC000"/>
                </a:solidFill>
              </a:rPr>
              <a:t>Entre em</a:t>
            </a:r>
          </a:p>
          <a:p>
            <a:pPr algn="just"/>
            <a:r>
              <a:rPr lang="pt-BR" b="1" i="1" dirty="0" smtClean="0">
                <a:solidFill>
                  <a:srgbClr val="FFC000"/>
                </a:solidFill>
                <a:hlinkClick r:id="rId2"/>
              </a:rPr>
              <a:t>www.etepb.com.br</a:t>
            </a:r>
            <a:r>
              <a:rPr lang="pt-BR" b="1" i="1" dirty="0" smtClean="0">
                <a:solidFill>
                  <a:srgbClr val="FFC000"/>
                </a:solidFill>
              </a:rPr>
              <a:t> </a:t>
            </a:r>
            <a:r>
              <a:rPr lang="pt-BR" b="1" i="1" dirty="0" smtClean="0">
                <a:solidFill>
                  <a:srgbClr val="FFC000"/>
                </a:solidFill>
                <a:latin typeface="Arial"/>
                <a:cs typeface="Arial"/>
              </a:rPr>
              <a:t>→ Cursos → (Selecione</a:t>
            </a:r>
          </a:p>
          <a:p>
            <a:pPr algn="just"/>
            <a:r>
              <a:rPr lang="pt-BR" b="1" i="1" dirty="0" smtClean="0">
                <a:solidFill>
                  <a:srgbClr val="FFC000"/>
                </a:solidFill>
                <a:latin typeface="Arial"/>
                <a:cs typeface="Arial"/>
              </a:rPr>
              <a:t>o seu curso) → Plano de Curso → Capítulo 3.</a:t>
            </a:r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3643306" y="642918"/>
            <a:ext cx="1233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CAMPOS:</a:t>
            </a:r>
            <a:endParaRPr lang="pt-BR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14348" y="3429000"/>
            <a:ext cx="7851648" cy="614354"/>
          </a:xfrm>
        </p:spPr>
        <p:txBody>
          <a:bodyPr>
            <a:noAutofit/>
          </a:bodyPr>
          <a:lstStyle/>
          <a:p>
            <a:pPr algn="l"/>
            <a:r>
              <a:rPr lang="pt-BR" sz="2400" i="1" dirty="0" smtClean="0">
                <a:solidFill>
                  <a:srgbClr val="FF0000"/>
                </a:solidFill>
              </a:rPr>
              <a:t>Todas as Competências, Habilidades e Bases Tecnológicas previstas no Plano de Curso para cada Componente Curricular deverão ser lançadas nos campos abaixo</a:t>
            </a:r>
            <a:endParaRPr lang="pt-BR" sz="2400" dirty="0">
              <a:solidFill>
                <a:srgbClr val="FF0000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642910" y="1357298"/>
            <a:ext cx="76438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/>
              <a:t>II – Competências, Habilidades e Bases Tecnológicas do Componente Curricular  (página 2).</a:t>
            </a:r>
          </a:p>
          <a:p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1714480" y="4286256"/>
            <a:ext cx="53578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i="1" dirty="0" smtClean="0">
                <a:solidFill>
                  <a:srgbClr val="FFC000"/>
                </a:solidFill>
              </a:rPr>
              <a:t>Entre em</a:t>
            </a:r>
          </a:p>
          <a:p>
            <a:pPr algn="just"/>
            <a:r>
              <a:rPr lang="pt-BR" b="1" i="1" dirty="0" smtClean="0">
                <a:solidFill>
                  <a:srgbClr val="FFC000"/>
                </a:solidFill>
                <a:hlinkClick r:id="rId2"/>
              </a:rPr>
              <a:t>www.etepb.com.br</a:t>
            </a:r>
            <a:r>
              <a:rPr lang="pt-BR" b="1" i="1" dirty="0" smtClean="0">
                <a:solidFill>
                  <a:srgbClr val="FFC000"/>
                </a:solidFill>
              </a:rPr>
              <a:t> </a:t>
            </a:r>
            <a:r>
              <a:rPr lang="pt-BR" b="1" i="1" dirty="0" smtClean="0">
                <a:solidFill>
                  <a:srgbClr val="FFC000"/>
                </a:solidFill>
                <a:latin typeface="Arial"/>
                <a:cs typeface="Arial"/>
              </a:rPr>
              <a:t>→ Cursos → (Selecione</a:t>
            </a:r>
          </a:p>
          <a:p>
            <a:pPr algn="just"/>
            <a:r>
              <a:rPr lang="pt-BR" b="1" i="1" dirty="0" smtClean="0">
                <a:solidFill>
                  <a:srgbClr val="FFC000"/>
                </a:solidFill>
                <a:latin typeface="Arial"/>
                <a:cs typeface="Arial"/>
              </a:rPr>
              <a:t>o seu curso) → Plano de Curso → Competências, Habilidades e Bases Tecnológicas para cada componente curricular → Selecione os itens que atendam cada componente curricular.</a:t>
            </a:r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3643306" y="642918"/>
            <a:ext cx="1233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CAMPOS:</a:t>
            </a:r>
            <a:endParaRPr lang="pt-BR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14348" y="3000372"/>
            <a:ext cx="7851648" cy="614354"/>
          </a:xfrm>
        </p:spPr>
        <p:txBody>
          <a:bodyPr>
            <a:noAutofit/>
          </a:bodyPr>
          <a:lstStyle/>
          <a:p>
            <a:pPr algn="l"/>
            <a:r>
              <a:rPr lang="pt-BR" sz="2400" i="1" dirty="0" smtClean="0">
                <a:solidFill>
                  <a:srgbClr val="FF0000"/>
                </a:solidFill>
              </a:rPr>
              <a:t>Descrever os procedimentos didáticos que o professor </a:t>
            </a:r>
            <a:br>
              <a:rPr lang="pt-BR" sz="2400" i="1" dirty="0" smtClean="0">
                <a:solidFill>
                  <a:srgbClr val="FF0000"/>
                </a:solidFill>
              </a:rPr>
            </a:br>
            <a:r>
              <a:rPr lang="pt-BR" sz="2400" i="1" dirty="0" smtClean="0">
                <a:solidFill>
                  <a:srgbClr val="FF0000"/>
                </a:solidFill>
              </a:rPr>
              <a:t>desenvolverá ao longo do curso para cada componente </a:t>
            </a:r>
            <a:br>
              <a:rPr lang="pt-BR" sz="2400" i="1" dirty="0" smtClean="0">
                <a:solidFill>
                  <a:srgbClr val="FF0000"/>
                </a:solidFill>
              </a:rPr>
            </a:br>
            <a:r>
              <a:rPr lang="pt-BR" sz="2400" i="1" dirty="0" smtClean="0">
                <a:solidFill>
                  <a:srgbClr val="FF0000"/>
                </a:solidFill>
              </a:rPr>
              <a:t>curricular  em suas habilidades e bases tecnológicas, em ordem cronológica.</a:t>
            </a:r>
            <a:endParaRPr lang="pt-BR" sz="2400" dirty="0">
              <a:solidFill>
                <a:srgbClr val="FF0000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785786" y="1071546"/>
            <a:ext cx="75009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/>
              <a:t>III – Procedimento Didático e Cronograma de Desenvolvimento</a:t>
            </a:r>
          </a:p>
          <a:p>
            <a:r>
              <a:rPr lang="pt-BR" b="1" dirty="0" smtClean="0"/>
              <a:t>(página 3).</a:t>
            </a:r>
          </a:p>
          <a:p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1785918" y="4143380"/>
            <a:ext cx="53578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i="1" dirty="0" smtClean="0">
                <a:solidFill>
                  <a:srgbClr val="FFC000"/>
                </a:solidFill>
              </a:rPr>
              <a:t>Entre em</a:t>
            </a:r>
          </a:p>
          <a:p>
            <a:pPr algn="just"/>
            <a:r>
              <a:rPr lang="pt-BR" b="1" i="1" dirty="0" smtClean="0">
                <a:solidFill>
                  <a:srgbClr val="FFC000"/>
                </a:solidFill>
                <a:hlinkClick r:id="rId2"/>
              </a:rPr>
              <a:t>www.etepb.com.br</a:t>
            </a:r>
            <a:r>
              <a:rPr lang="pt-BR" b="1" i="1" dirty="0" smtClean="0">
                <a:solidFill>
                  <a:srgbClr val="FFC000"/>
                </a:solidFill>
              </a:rPr>
              <a:t> </a:t>
            </a:r>
            <a:r>
              <a:rPr lang="pt-BR" b="1" i="1" dirty="0" smtClean="0">
                <a:solidFill>
                  <a:srgbClr val="FFC000"/>
                </a:solidFill>
                <a:latin typeface="Arial"/>
                <a:cs typeface="Arial"/>
              </a:rPr>
              <a:t>→ Cursos → (Selecione</a:t>
            </a:r>
          </a:p>
          <a:p>
            <a:pPr algn="just"/>
            <a:r>
              <a:rPr lang="pt-BR" b="1" i="1" dirty="0" smtClean="0">
                <a:solidFill>
                  <a:srgbClr val="FFC000"/>
                </a:solidFill>
                <a:latin typeface="Arial"/>
                <a:cs typeface="Arial"/>
              </a:rPr>
              <a:t>o seu curso) → Plano de Curso → Habilidades e Bases Tecnológicas para cada componente curricular</a:t>
            </a:r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3643306" y="642918"/>
            <a:ext cx="1233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CAMPOS:</a:t>
            </a:r>
            <a:endParaRPr lang="pt-BR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643174" y="1785926"/>
            <a:ext cx="3643338" cy="400040"/>
          </a:xfrm>
        </p:spPr>
        <p:txBody>
          <a:bodyPr>
            <a:noAutofit/>
          </a:bodyPr>
          <a:lstStyle/>
          <a:p>
            <a:pPr algn="l"/>
            <a:r>
              <a:rPr lang="pt-BR" sz="2400" dirty="0" smtClean="0">
                <a:solidFill>
                  <a:srgbClr val="FFC000"/>
                </a:solidFill>
              </a:rPr>
              <a:t>Competências (por extenso)</a:t>
            </a:r>
            <a:endParaRPr lang="pt-BR" sz="2400" dirty="0">
              <a:solidFill>
                <a:srgbClr val="FFC000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642910" y="1142984"/>
            <a:ext cx="76438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/>
              <a:t>IV – Procedimentos de Avaliação  para cada componente</a:t>
            </a:r>
          </a:p>
          <a:p>
            <a:r>
              <a:rPr lang="pt-BR" b="1" dirty="0" smtClean="0"/>
              <a:t> curricular (página 4).</a:t>
            </a:r>
          </a:p>
          <a:p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3643306" y="642918"/>
            <a:ext cx="1233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CAMPOS:</a:t>
            </a:r>
            <a:endParaRPr lang="pt-BR" b="1" dirty="0">
              <a:solidFill>
                <a:srgbClr val="FFC000"/>
              </a:solidFill>
            </a:endParaRPr>
          </a:p>
        </p:txBody>
      </p:sp>
      <p:sp>
        <p:nvSpPr>
          <p:cNvPr id="6" name="Seta para baixo 5"/>
          <p:cNvSpPr/>
          <p:nvPr/>
        </p:nvSpPr>
        <p:spPr>
          <a:xfrm>
            <a:off x="4143372" y="2500306"/>
            <a:ext cx="484632" cy="4286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428596" y="3357562"/>
            <a:ext cx="8072494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rgbClr val="FFC000"/>
                </a:solidFill>
                <a:latin typeface="+mj-lt"/>
              </a:rPr>
              <a:t>Indicadores de domínio</a:t>
            </a:r>
          </a:p>
          <a:p>
            <a:pPr eaLnBrk="0" fontAlgn="base" hangingPunct="0"/>
            <a:r>
              <a:rPr lang="pt-BR" sz="1400" b="1" i="1" dirty="0" smtClean="0"/>
              <a:t>Os Indicadores deverão estar associados aos valores, aos conhecimentos e/ou às habilidades, que deverão ser mobilizados para a ação eficiente.</a:t>
            </a:r>
            <a:endParaRPr lang="pt-BR" sz="1400" dirty="0" smtClean="0"/>
          </a:p>
          <a:p>
            <a:pPr eaLnBrk="0" fontAlgn="base" hangingPunct="0"/>
            <a:r>
              <a:rPr lang="pt-BR" sz="1400" b="1" i="1" dirty="0" smtClean="0"/>
              <a:t>Uma das principais funções dos indicadores de domínio de competências é </a:t>
            </a:r>
            <a:r>
              <a:rPr lang="pt-BR" sz="1400" b="1" i="1" u="sng" dirty="0" smtClean="0"/>
              <a:t>explicitar melhor as aprendizagens</a:t>
            </a:r>
            <a:r>
              <a:rPr lang="pt-BR" sz="1400" b="1" i="1" dirty="0" smtClean="0"/>
              <a:t>. Estes indicadores têm um papel marcadamente positivo, pois indicam, sinalizam tais aprendizagens. Os indicadores serão escolhidos pela sua relevância para o domínio da competência. </a:t>
            </a:r>
            <a:endParaRPr lang="pt-BR" sz="1400" dirty="0" smtClean="0"/>
          </a:p>
          <a:p>
            <a:pPr algn="ctr"/>
            <a:endParaRPr lang="pt-BR" sz="1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1472" y="3500438"/>
            <a:ext cx="7851648" cy="1828800"/>
          </a:xfrm>
        </p:spPr>
        <p:txBody>
          <a:bodyPr>
            <a:noAutofit/>
          </a:bodyPr>
          <a:lstStyle/>
          <a:p>
            <a:pPr algn="l"/>
            <a:r>
              <a:rPr lang="pt-BR" sz="2000" dirty="0" smtClean="0">
                <a:solidFill>
                  <a:srgbClr val="FFC000"/>
                </a:solidFill>
              </a:rPr>
              <a:t>Código:  </a:t>
            </a:r>
            <a:r>
              <a:rPr lang="pt-BR" sz="2000" dirty="0" smtClean="0">
                <a:solidFill>
                  <a:srgbClr val="FF0000"/>
                </a:solidFill>
              </a:rPr>
              <a:t>091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Município: </a:t>
            </a:r>
            <a:r>
              <a:rPr lang="pt-BR" sz="2000" dirty="0" smtClean="0">
                <a:solidFill>
                  <a:srgbClr val="FF0000"/>
                </a:solidFill>
              </a:rPr>
              <a:t>São Carlos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400" dirty="0" smtClean="0">
                <a:solidFill>
                  <a:srgbClr val="FF0000"/>
                </a:solidFill>
              </a:rPr>
              <a:t>Eixo Tecnológico: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Habilitação Profissional: 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Qualificação: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Módulo: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Componente Curricular: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err="1" smtClean="0">
                <a:solidFill>
                  <a:srgbClr val="FFC000"/>
                </a:solidFill>
              </a:rPr>
              <a:t>C.H.</a:t>
            </a:r>
            <a:r>
              <a:rPr lang="pt-BR" sz="2000" dirty="0" smtClean="0">
                <a:solidFill>
                  <a:srgbClr val="FFC000"/>
                </a:solidFill>
              </a:rPr>
              <a:t> Semanal: 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Professor:</a:t>
            </a:r>
            <a:br>
              <a:rPr lang="pt-BR" sz="2000" dirty="0" smtClean="0">
                <a:solidFill>
                  <a:srgbClr val="FFC000"/>
                </a:solidFill>
              </a:rPr>
            </a:br>
            <a:endParaRPr lang="pt-BR" sz="2000" dirty="0">
              <a:solidFill>
                <a:srgbClr val="FFC00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3286116" y="428604"/>
            <a:ext cx="5500726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FFC000"/>
                </a:solidFill>
                <a:latin typeface="+mj-lt"/>
              </a:rPr>
              <a:t>Em</a:t>
            </a:r>
            <a:r>
              <a:rPr lang="pt-BR" dirty="0" smtClean="0">
                <a:solidFill>
                  <a:srgbClr val="FFC000"/>
                </a:solidFill>
              </a:rPr>
              <a:t> </a:t>
            </a:r>
            <a:r>
              <a:rPr lang="pt-BR" b="1" dirty="0" smtClean="0">
                <a:solidFill>
                  <a:srgbClr val="FF0000"/>
                </a:solidFill>
              </a:rPr>
              <a:t>EIXO TECNOLÓGICO  </a:t>
            </a:r>
            <a:r>
              <a:rPr lang="pt-BR" dirty="0" smtClean="0">
                <a:solidFill>
                  <a:srgbClr val="FFC000"/>
                </a:solidFill>
              </a:rPr>
              <a:t>o professor deverá preencher conforme a sua Habilitação</a:t>
            </a:r>
            <a:r>
              <a:rPr lang="pt-BR" dirty="0" smtClean="0">
                <a:solidFill>
                  <a:srgbClr val="FF0000"/>
                </a:solidFill>
              </a:rPr>
              <a:t>:</a:t>
            </a:r>
          </a:p>
          <a:p>
            <a:endParaRPr lang="pt-BR" dirty="0"/>
          </a:p>
          <a:p>
            <a:r>
              <a:rPr lang="pt-BR" b="1" dirty="0" smtClean="0">
                <a:solidFill>
                  <a:schemeClr val="accent3"/>
                </a:solidFill>
              </a:rPr>
              <a:t>1 – AMBIENTE, SAÚDE E SEGURANÇA:</a:t>
            </a:r>
          </a:p>
          <a:p>
            <a:pPr>
              <a:buFont typeface="Arial" pitchFamily="34" charset="0"/>
              <a:buChar char="•"/>
            </a:pPr>
            <a:r>
              <a:rPr lang="pt-BR" b="1" dirty="0">
                <a:solidFill>
                  <a:schemeClr val="accent3"/>
                </a:solidFill>
              </a:rPr>
              <a:t> </a:t>
            </a:r>
            <a:r>
              <a:rPr lang="pt-BR" b="1" dirty="0" smtClean="0">
                <a:solidFill>
                  <a:schemeClr val="accent3"/>
                </a:solidFill>
              </a:rPr>
              <a:t>Técnico em Enfermagem.</a:t>
            </a:r>
            <a:endParaRPr lang="pt-BR" b="1" dirty="0">
              <a:solidFill>
                <a:schemeClr val="accent3"/>
              </a:solidFill>
            </a:endParaRPr>
          </a:p>
          <a:p>
            <a:endParaRPr lang="pt-BR" dirty="0" smtClean="0"/>
          </a:p>
          <a:p>
            <a:r>
              <a:rPr lang="pt-BR" b="1" dirty="0" smtClean="0">
                <a:solidFill>
                  <a:schemeClr val="tx1">
                    <a:lumMod val="75000"/>
                  </a:schemeClr>
                </a:solidFill>
              </a:rPr>
              <a:t>2 – CONTROLE E PROCESSOS INDUSTRIAIS:</a:t>
            </a:r>
          </a:p>
          <a:p>
            <a:pPr>
              <a:buFont typeface="Arial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pt-BR" b="1" dirty="0" smtClean="0">
                <a:solidFill>
                  <a:schemeClr val="tx1">
                    <a:lumMod val="75000"/>
                  </a:schemeClr>
                </a:solidFill>
              </a:rPr>
              <a:t>Técnico em Eletrônica;</a:t>
            </a:r>
          </a:p>
          <a:p>
            <a:pPr>
              <a:buFont typeface="Arial" pitchFamily="34" charset="0"/>
              <a:buChar char="•"/>
            </a:pPr>
            <a:r>
              <a:rPr lang="pt-BR" b="1" dirty="0" smtClean="0">
                <a:solidFill>
                  <a:schemeClr val="tx1">
                    <a:lumMod val="75000"/>
                  </a:schemeClr>
                </a:solidFill>
              </a:rPr>
              <a:t> Técnico em Eletrotécnica;</a:t>
            </a:r>
          </a:p>
          <a:p>
            <a:pPr>
              <a:buFont typeface="Arial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pt-BR" b="1" dirty="0" smtClean="0">
                <a:solidFill>
                  <a:schemeClr val="tx1">
                    <a:lumMod val="75000"/>
                  </a:schemeClr>
                </a:solidFill>
              </a:rPr>
              <a:t>Técnico em Mecânica;</a:t>
            </a:r>
          </a:p>
          <a:p>
            <a:pPr>
              <a:buFont typeface="Arial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pt-BR" b="1" dirty="0" smtClean="0">
                <a:solidFill>
                  <a:schemeClr val="tx1">
                    <a:lumMod val="75000"/>
                  </a:schemeClr>
                </a:solidFill>
              </a:rPr>
              <a:t>Técnico em Mecatrônica.</a:t>
            </a:r>
          </a:p>
          <a:p>
            <a:endParaRPr lang="pt-BR" dirty="0"/>
          </a:p>
          <a:p>
            <a:r>
              <a:rPr lang="pt-BR" b="1" dirty="0" smtClean="0">
                <a:solidFill>
                  <a:srgbClr val="FFFF00"/>
                </a:solidFill>
              </a:rPr>
              <a:t>3 – GESTÃO E NEGÓCIOS:</a:t>
            </a:r>
          </a:p>
          <a:p>
            <a:pPr>
              <a:buFont typeface="Arial" pitchFamily="34" charset="0"/>
              <a:buChar char="•"/>
            </a:pPr>
            <a:r>
              <a:rPr lang="pt-BR" b="1" dirty="0">
                <a:solidFill>
                  <a:srgbClr val="FFFF00"/>
                </a:solidFill>
              </a:rPr>
              <a:t> </a:t>
            </a:r>
            <a:r>
              <a:rPr lang="pt-BR" b="1" dirty="0" smtClean="0">
                <a:solidFill>
                  <a:srgbClr val="FFFF00"/>
                </a:solidFill>
              </a:rPr>
              <a:t>Técnico em Administração;</a:t>
            </a:r>
          </a:p>
          <a:p>
            <a:pPr>
              <a:buFont typeface="Arial" pitchFamily="34" charset="0"/>
              <a:buChar char="•"/>
            </a:pPr>
            <a:r>
              <a:rPr lang="pt-BR" b="1" dirty="0" smtClean="0">
                <a:solidFill>
                  <a:srgbClr val="FFFF00"/>
                </a:solidFill>
              </a:rPr>
              <a:t>Técnico em Comércio;</a:t>
            </a:r>
          </a:p>
          <a:p>
            <a:pPr>
              <a:buFont typeface="Arial" pitchFamily="34" charset="0"/>
              <a:buChar char="•"/>
            </a:pPr>
            <a:r>
              <a:rPr lang="pt-BR" b="1" dirty="0">
                <a:solidFill>
                  <a:srgbClr val="FFFF00"/>
                </a:solidFill>
              </a:rPr>
              <a:t> </a:t>
            </a:r>
            <a:r>
              <a:rPr lang="pt-BR" b="1" dirty="0" smtClean="0">
                <a:solidFill>
                  <a:srgbClr val="FFFF00"/>
                </a:solidFill>
              </a:rPr>
              <a:t>Técnico  em Contabilidade;</a:t>
            </a:r>
          </a:p>
          <a:p>
            <a:pPr>
              <a:buFont typeface="Arial" pitchFamily="34" charset="0"/>
              <a:buChar char="•"/>
            </a:pPr>
            <a:r>
              <a:rPr lang="pt-BR" b="1" dirty="0">
                <a:solidFill>
                  <a:srgbClr val="FFFF00"/>
                </a:solidFill>
              </a:rPr>
              <a:t> </a:t>
            </a:r>
            <a:r>
              <a:rPr lang="pt-BR" b="1" dirty="0" smtClean="0">
                <a:solidFill>
                  <a:srgbClr val="FFFF00"/>
                </a:solidFill>
              </a:rPr>
              <a:t>Técnico em Logística;</a:t>
            </a:r>
          </a:p>
          <a:p>
            <a:pPr>
              <a:buFont typeface="Arial" pitchFamily="34" charset="0"/>
              <a:buChar char="•"/>
            </a:pPr>
            <a:r>
              <a:rPr lang="pt-BR" b="1" dirty="0">
                <a:solidFill>
                  <a:srgbClr val="FFFF00"/>
                </a:solidFill>
              </a:rPr>
              <a:t> </a:t>
            </a:r>
            <a:r>
              <a:rPr lang="pt-BR" b="1" dirty="0" smtClean="0">
                <a:solidFill>
                  <a:srgbClr val="FFFF00"/>
                </a:solidFill>
              </a:rPr>
              <a:t>Técnico Jurídico.</a:t>
            </a:r>
          </a:p>
          <a:p>
            <a:endParaRPr lang="pt-BR" dirty="0"/>
          </a:p>
          <a:p>
            <a:r>
              <a:rPr lang="pt-BR" b="1" dirty="0" smtClean="0">
                <a:solidFill>
                  <a:srgbClr val="C00000"/>
                </a:solidFill>
              </a:rPr>
              <a:t>4 – INFORMAÇÃO E COMUNICAÇÃO:</a:t>
            </a:r>
          </a:p>
          <a:p>
            <a:pPr>
              <a:buFont typeface="Arial" pitchFamily="34" charset="0"/>
              <a:buChar char="•"/>
            </a:pPr>
            <a:r>
              <a:rPr lang="pt-BR" b="1" dirty="0">
                <a:solidFill>
                  <a:srgbClr val="C00000"/>
                </a:solidFill>
              </a:rPr>
              <a:t> </a:t>
            </a:r>
            <a:r>
              <a:rPr lang="pt-BR" b="1" dirty="0" smtClean="0">
                <a:solidFill>
                  <a:srgbClr val="C00000"/>
                </a:solidFill>
              </a:rPr>
              <a:t>Técnico em Informática;</a:t>
            </a:r>
          </a:p>
          <a:p>
            <a:pPr>
              <a:buFont typeface="Arial" pitchFamily="34" charset="0"/>
              <a:buChar char="•"/>
            </a:pPr>
            <a:r>
              <a:rPr lang="pt-BR" b="1" dirty="0">
                <a:solidFill>
                  <a:srgbClr val="C00000"/>
                </a:solidFill>
              </a:rPr>
              <a:t> </a:t>
            </a:r>
            <a:r>
              <a:rPr lang="pt-BR" b="1" dirty="0" smtClean="0">
                <a:solidFill>
                  <a:srgbClr val="C00000"/>
                </a:solidFill>
              </a:rPr>
              <a:t>Técnico em Informática para Internet.</a:t>
            </a:r>
          </a:p>
          <a:p>
            <a:pPr>
              <a:buFont typeface="Arial" pitchFamily="34" charset="0"/>
              <a:buChar char="•"/>
            </a:pPr>
            <a:endParaRPr lang="pt-BR" dirty="0" smtClean="0"/>
          </a:p>
          <a:p>
            <a:pPr>
              <a:buFont typeface="Arial" pitchFamily="34" charset="0"/>
              <a:buChar char="•"/>
            </a:pPr>
            <a:endParaRPr lang="pt-BR" dirty="0"/>
          </a:p>
          <a:p>
            <a:pPr>
              <a:buFont typeface="Arial" pitchFamily="34" charset="0"/>
              <a:buChar char="•"/>
            </a:pPr>
            <a:endParaRPr lang="pt-BR" dirty="0" smtClean="0"/>
          </a:p>
          <a:p>
            <a:endParaRPr lang="pt-BR" dirty="0" smtClean="0"/>
          </a:p>
        </p:txBody>
      </p:sp>
      <p:sp>
        <p:nvSpPr>
          <p:cNvPr id="6" name="Seta para a direita 5"/>
          <p:cNvSpPr/>
          <p:nvPr/>
        </p:nvSpPr>
        <p:spPr>
          <a:xfrm>
            <a:off x="0" y="2786058"/>
            <a:ext cx="428628" cy="48463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0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0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00100" y="2357430"/>
            <a:ext cx="7500990" cy="614354"/>
          </a:xfrm>
        </p:spPr>
        <p:txBody>
          <a:bodyPr>
            <a:noAutofit/>
          </a:bodyPr>
          <a:lstStyle/>
          <a:p>
            <a:pPr algn="ctr"/>
            <a:r>
              <a:rPr lang="pt-BR" sz="2400" dirty="0" smtClean="0">
                <a:solidFill>
                  <a:srgbClr val="FFC000"/>
                </a:solidFill>
              </a:rPr>
              <a:t>Instrumentos de Avaliação:</a:t>
            </a:r>
            <a:br>
              <a:rPr lang="pt-BR" sz="24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O professor deverá listar  os procedimentos que irá adotar</a:t>
            </a:r>
            <a:endParaRPr lang="pt-BR" sz="2000" dirty="0">
              <a:solidFill>
                <a:srgbClr val="FFC000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642910" y="1357298"/>
            <a:ext cx="76438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/>
              <a:t>IV – Procedimentos de Avaliação  para cada componente curricular (página 4).</a:t>
            </a:r>
          </a:p>
          <a:p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3643306" y="642918"/>
            <a:ext cx="1233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CAMPOS:</a:t>
            </a:r>
            <a:endParaRPr lang="pt-BR" b="1" dirty="0">
              <a:solidFill>
                <a:srgbClr val="FFC000"/>
              </a:solidFill>
            </a:endParaRPr>
          </a:p>
        </p:txBody>
      </p:sp>
      <p:sp>
        <p:nvSpPr>
          <p:cNvPr id="6" name="Seta para baixo 5"/>
          <p:cNvSpPr/>
          <p:nvPr/>
        </p:nvSpPr>
        <p:spPr>
          <a:xfrm>
            <a:off x="4214810" y="1857364"/>
            <a:ext cx="484632" cy="4286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2285984" y="3214686"/>
            <a:ext cx="4594206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pt-BR" sz="1400" b="1" i="1" dirty="0" smtClean="0"/>
              <a:t>Pesquisa e apresentação escrita / oral</a:t>
            </a:r>
            <a:endParaRPr lang="pt-BR" sz="1400" dirty="0" smtClean="0"/>
          </a:p>
          <a:p>
            <a:pPr lvl="0">
              <a:buFont typeface="Arial" pitchFamily="34" charset="0"/>
              <a:buChar char="•"/>
            </a:pPr>
            <a:r>
              <a:rPr lang="pt-BR" sz="1400" b="1" i="1" dirty="0" smtClean="0"/>
              <a:t>Elaboração de Projetos Técnicos</a:t>
            </a:r>
            <a:endParaRPr lang="pt-BR" sz="1400" dirty="0" smtClean="0"/>
          </a:p>
          <a:p>
            <a:pPr lvl="0">
              <a:buFont typeface="Arial" pitchFamily="34" charset="0"/>
              <a:buChar char="•"/>
            </a:pPr>
            <a:r>
              <a:rPr lang="pt-BR" sz="1400" b="1" i="1" dirty="0" smtClean="0"/>
              <a:t>Relatórios de práticas / ensaios / experimentos</a:t>
            </a:r>
            <a:endParaRPr lang="pt-BR" sz="1400" dirty="0" smtClean="0"/>
          </a:p>
          <a:p>
            <a:pPr lvl="0">
              <a:buFont typeface="Arial" pitchFamily="34" charset="0"/>
              <a:buChar char="•"/>
            </a:pPr>
            <a:r>
              <a:rPr lang="pt-BR" sz="1400" b="1" i="1" dirty="0" smtClean="0"/>
              <a:t>Relatório de trabalho de campo e de visitas técnicas</a:t>
            </a:r>
            <a:endParaRPr lang="pt-BR" sz="1400" dirty="0" smtClean="0"/>
          </a:p>
          <a:p>
            <a:pPr lvl="0">
              <a:buFont typeface="Arial" pitchFamily="34" charset="0"/>
              <a:buChar char="•"/>
            </a:pPr>
            <a:r>
              <a:rPr lang="pt-BR" sz="1400" b="1" i="1" dirty="0" smtClean="0"/>
              <a:t>Avaliação escrita individual</a:t>
            </a:r>
            <a:endParaRPr lang="pt-BR" sz="1400" dirty="0" smtClean="0"/>
          </a:p>
          <a:p>
            <a:pPr lvl="0">
              <a:buFont typeface="Arial" pitchFamily="34" charset="0"/>
              <a:buChar char="•"/>
            </a:pPr>
            <a:r>
              <a:rPr lang="pt-BR" sz="1400" b="1" i="1" dirty="0" smtClean="0"/>
              <a:t>Estudo de caso</a:t>
            </a:r>
            <a:endParaRPr lang="pt-BR" sz="1400" dirty="0" smtClean="0"/>
          </a:p>
          <a:p>
            <a:pPr lvl="0">
              <a:buFont typeface="Arial" pitchFamily="34" charset="0"/>
              <a:buChar char="•"/>
            </a:pPr>
            <a:r>
              <a:rPr lang="pt-BR" sz="1400" b="1" i="1" dirty="0" smtClean="0"/>
              <a:t>Observação direta</a:t>
            </a:r>
            <a:endParaRPr lang="pt-BR" sz="1400" dirty="0" smtClean="0"/>
          </a:p>
          <a:p>
            <a:pPr lvl="0">
              <a:buFont typeface="Arial" pitchFamily="34" charset="0"/>
              <a:buChar char="•"/>
            </a:pPr>
            <a:r>
              <a:rPr lang="pt-BR" sz="1400" b="1" i="1" dirty="0" smtClean="0"/>
              <a:t>Sinopses de consultas bibliográficas</a:t>
            </a:r>
            <a:endParaRPr lang="pt-BR" sz="1400" dirty="0" smtClean="0"/>
          </a:p>
          <a:p>
            <a:pPr lvl="0">
              <a:buFont typeface="Arial" pitchFamily="34" charset="0"/>
              <a:buChar char="•"/>
            </a:pPr>
            <a:r>
              <a:rPr lang="pt-BR" sz="1400" b="1" i="1" dirty="0" smtClean="0"/>
              <a:t>Seminários</a:t>
            </a:r>
            <a:endParaRPr lang="pt-BR" sz="1400" dirty="0" smtClean="0"/>
          </a:p>
          <a:p>
            <a:pPr lvl="0">
              <a:buFont typeface="Arial" pitchFamily="34" charset="0"/>
              <a:buChar char="•"/>
            </a:pPr>
            <a:r>
              <a:rPr lang="pt-BR" sz="1400" b="1" i="1" dirty="0" smtClean="0"/>
              <a:t>Simulações </a:t>
            </a:r>
            <a:endParaRPr lang="pt-BR" sz="1400" dirty="0" smtClean="0"/>
          </a:p>
          <a:p>
            <a:pPr lvl="0">
              <a:buFont typeface="Arial" pitchFamily="34" charset="0"/>
              <a:buChar char="•"/>
            </a:pPr>
            <a:r>
              <a:rPr lang="pt-BR" sz="1400" b="1" i="1" dirty="0" err="1" smtClean="0"/>
              <a:t>Autoavaliação</a:t>
            </a:r>
            <a:endParaRPr lang="pt-BR" sz="1400" dirty="0" smtClean="0"/>
          </a:p>
          <a:p>
            <a:pPr lvl="0">
              <a:buFont typeface="Arial" pitchFamily="34" charset="0"/>
              <a:buChar char="•"/>
            </a:pPr>
            <a:r>
              <a:rPr lang="pt-BR" sz="1400" b="1" i="1" dirty="0" smtClean="0"/>
              <a:t>Portfólios </a:t>
            </a:r>
            <a:endParaRPr lang="pt-BR" sz="1400" dirty="0" smtClean="0"/>
          </a:p>
          <a:p>
            <a:pPr lvl="0">
              <a:buFont typeface="Arial" pitchFamily="34" charset="0"/>
              <a:buChar char="•"/>
            </a:pPr>
            <a:r>
              <a:rPr lang="pt-BR" sz="1400" b="1" i="1" dirty="0" smtClean="0"/>
              <a:t>Entrevistas</a:t>
            </a:r>
            <a:endParaRPr lang="pt-BR" sz="1400" dirty="0" smtClean="0"/>
          </a:p>
          <a:p>
            <a:endParaRPr lang="pt-B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6" grpId="0" animBg="1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00100" y="2928934"/>
            <a:ext cx="7500990" cy="614354"/>
          </a:xfrm>
        </p:spPr>
        <p:txBody>
          <a:bodyPr>
            <a:noAutofit/>
          </a:bodyPr>
          <a:lstStyle/>
          <a:p>
            <a:pPr algn="ctr"/>
            <a:r>
              <a:rPr lang="pt-BR" sz="2400" dirty="0" smtClean="0">
                <a:solidFill>
                  <a:srgbClr val="FFC000"/>
                </a:solidFill>
              </a:rPr>
              <a:t>Critérios de Desempenho:</a:t>
            </a:r>
            <a:br>
              <a:rPr lang="pt-BR" sz="24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O professor deverá escrever qual o critério</a:t>
            </a:r>
            <a:r>
              <a:rPr lang="pt-BR" sz="2000" i="1" dirty="0" smtClean="0"/>
              <a:t> </a:t>
            </a:r>
            <a:r>
              <a:rPr lang="pt-BR" sz="2000" dirty="0" smtClean="0">
                <a:solidFill>
                  <a:srgbClr val="FFC000"/>
                </a:solidFill>
              </a:rPr>
              <a:t>a ser definido como um parâmetro de qualidade estabelecido para o julgamento de ações e de produtos realizados. </a:t>
            </a:r>
            <a:endParaRPr lang="pt-BR" sz="2000" dirty="0">
              <a:solidFill>
                <a:srgbClr val="FFC000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642910" y="1357298"/>
            <a:ext cx="76438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/>
              <a:t>IV – Procedimentos de Avaliação para cada componente curricular (página 4).</a:t>
            </a:r>
          </a:p>
          <a:p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3643306" y="642918"/>
            <a:ext cx="1233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CAMPOS:</a:t>
            </a:r>
            <a:endParaRPr lang="pt-BR" b="1" dirty="0">
              <a:solidFill>
                <a:srgbClr val="FFC000"/>
              </a:solidFill>
            </a:endParaRPr>
          </a:p>
        </p:txBody>
      </p:sp>
      <p:sp>
        <p:nvSpPr>
          <p:cNvPr id="6" name="Seta para baixo 5"/>
          <p:cNvSpPr/>
          <p:nvPr/>
        </p:nvSpPr>
        <p:spPr>
          <a:xfrm>
            <a:off x="4214810" y="1857364"/>
            <a:ext cx="484632" cy="4286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1500166" y="3714752"/>
            <a:ext cx="6978898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pt-BR" b="1" i="1" dirty="0" smtClean="0">
                <a:solidFill>
                  <a:srgbClr val="FF0000"/>
                </a:solidFill>
              </a:rPr>
              <a:t>Exemplos:</a:t>
            </a:r>
          </a:p>
          <a:p>
            <a:pPr algn="just"/>
            <a:r>
              <a:rPr lang="pt-BR" b="1" i="1" dirty="0" smtClean="0">
                <a:solidFill>
                  <a:srgbClr val="FF0000"/>
                </a:solidFill>
              </a:rPr>
              <a:t>Precisão, clareza, coesão, rapidez, </a:t>
            </a:r>
            <a:r>
              <a:rPr lang="pt-BR" b="1" i="1" dirty="0" err="1" smtClean="0">
                <a:solidFill>
                  <a:srgbClr val="FF0000"/>
                </a:solidFill>
              </a:rPr>
              <a:t>criticidade</a:t>
            </a:r>
            <a:r>
              <a:rPr lang="pt-BR" b="1" i="1" dirty="0" smtClean="0">
                <a:solidFill>
                  <a:srgbClr val="FF0000"/>
                </a:solidFill>
              </a:rPr>
              <a:t> e complexidade a</a:t>
            </a:r>
          </a:p>
          <a:p>
            <a:pPr algn="just"/>
            <a:r>
              <a:rPr lang="pt-BR" b="1" i="1" dirty="0" smtClean="0">
                <a:solidFill>
                  <a:srgbClr val="FF0000"/>
                </a:solidFill>
              </a:rPr>
              <a:t>partir dos quais  o desempenho do aluno será avaliado.</a:t>
            </a:r>
          </a:p>
          <a:p>
            <a:pPr algn="just"/>
            <a:endParaRPr lang="pt-BR" i="1" dirty="0" smtClean="0">
              <a:solidFill>
                <a:srgbClr val="FFC000"/>
              </a:solidFill>
            </a:endParaRPr>
          </a:p>
          <a:p>
            <a:pPr algn="just"/>
            <a:r>
              <a:rPr lang="pt-BR" b="1" i="1" dirty="0" smtClean="0">
                <a:solidFill>
                  <a:srgbClr val="FFC000"/>
                </a:solidFill>
              </a:rPr>
              <a:t>Para isto, será necessário definir, previamente, um ou</a:t>
            </a:r>
          </a:p>
          <a:p>
            <a:pPr algn="just"/>
            <a:r>
              <a:rPr lang="pt-BR" b="1" i="1" dirty="0" smtClean="0">
                <a:solidFill>
                  <a:srgbClr val="FFC000"/>
                </a:solidFill>
              </a:rPr>
              <a:t>mais padrões de desempenho do aluno no desenvolvimento </a:t>
            </a:r>
          </a:p>
          <a:p>
            <a:pPr algn="just"/>
            <a:r>
              <a:rPr lang="pt-BR" b="1" i="1" dirty="0" smtClean="0">
                <a:solidFill>
                  <a:srgbClr val="FFC000"/>
                </a:solidFill>
              </a:rPr>
              <a:t>da competência e a organização de situações que </a:t>
            </a:r>
          </a:p>
          <a:p>
            <a:pPr algn="just"/>
            <a:r>
              <a:rPr lang="pt-BR" b="1" i="1" dirty="0" smtClean="0">
                <a:solidFill>
                  <a:srgbClr val="FFC000"/>
                </a:solidFill>
              </a:rPr>
              <a:t>lhe permitam demonstrá-la.</a:t>
            </a:r>
            <a:endParaRPr lang="pt-BR" i="1" dirty="0" smtClean="0">
              <a:solidFill>
                <a:srgbClr val="FFC000"/>
              </a:solidFill>
            </a:endParaRPr>
          </a:p>
          <a:p>
            <a:endParaRPr lang="pt-B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6" grpId="0" animBg="1"/>
      <p:bldP spid="7" grpId="0" uiExpand="1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14348" y="5072074"/>
            <a:ext cx="7500990" cy="614354"/>
          </a:xfrm>
        </p:spPr>
        <p:txBody>
          <a:bodyPr>
            <a:noAutofit/>
          </a:bodyPr>
          <a:lstStyle/>
          <a:p>
            <a:pPr algn="ctr"/>
            <a:r>
              <a:rPr lang="pt-BR" sz="2400" dirty="0" smtClean="0">
                <a:solidFill>
                  <a:srgbClr val="FFC000"/>
                </a:solidFill>
              </a:rPr>
              <a:t>Evidências de Desempenho :</a:t>
            </a:r>
            <a:br>
              <a:rPr lang="pt-BR" sz="2400" dirty="0" smtClean="0">
                <a:solidFill>
                  <a:srgbClr val="FFC000"/>
                </a:solidFill>
              </a:rPr>
            </a:br>
            <a:r>
              <a:rPr lang="pt-BR" sz="2000" i="1" dirty="0" smtClean="0"/>
              <a:t> </a:t>
            </a:r>
            <a:r>
              <a:rPr lang="pt-BR" sz="2000" dirty="0" smtClean="0">
                <a:solidFill>
                  <a:srgbClr val="FFC000"/>
                </a:solidFill>
              </a:rPr>
              <a:t>Será descrito o resultado final esperado do desempenho do aluno.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i="1" dirty="0" smtClean="0"/>
              <a:t> </a:t>
            </a:r>
            <a:r>
              <a:rPr lang="pt-BR" sz="2000" dirty="0" smtClean="0">
                <a:solidFill>
                  <a:srgbClr val="FFC000"/>
                </a:solidFill>
              </a:rPr>
              <a:t>Serão indicados os elementos que atestam (evidenciam) que 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i="1" dirty="0" smtClean="0"/>
              <a:t> </a:t>
            </a:r>
            <a:r>
              <a:rPr lang="pt-BR" sz="2000" dirty="0" smtClean="0">
                <a:solidFill>
                  <a:srgbClr val="FFC000"/>
                </a:solidFill>
              </a:rPr>
              <a:t>o aluno domina a competência pela qual está sendo avaliado. 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 No limite, a evidência é a resposta às solicitações da avaliação, de acordo com os critérios de desempenho e os indicadores de domínio.</a:t>
            </a:r>
            <a:r>
              <a:rPr lang="pt-BR" sz="2000" dirty="0" smtClean="0"/>
              <a:t/>
            </a:r>
            <a:br>
              <a:rPr lang="pt-BR" sz="2000" dirty="0" smtClean="0"/>
            </a:b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endParaRPr lang="pt-BR" sz="2000" dirty="0">
              <a:solidFill>
                <a:srgbClr val="FFC000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642910" y="1357298"/>
            <a:ext cx="76438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/>
              <a:t>IV – Procedimentos de Avaliação para cada componente curricular (página 4).</a:t>
            </a:r>
          </a:p>
          <a:p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3643306" y="642918"/>
            <a:ext cx="1233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CAMPOS:</a:t>
            </a:r>
            <a:endParaRPr lang="pt-BR" b="1" dirty="0">
              <a:solidFill>
                <a:srgbClr val="FFC000"/>
              </a:solidFill>
            </a:endParaRPr>
          </a:p>
        </p:txBody>
      </p:sp>
      <p:sp>
        <p:nvSpPr>
          <p:cNvPr id="6" name="Seta para baixo 5"/>
          <p:cNvSpPr/>
          <p:nvPr/>
        </p:nvSpPr>
        <p:spPr>
          <a:xfrm>
            <a:off x="4214810" y="2357430"/>
            <a:ext cx="484632" cy="4286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ctrTitle"/>
          </p:nvPr>
        </p:nvSpPr>
        <p:spPr>
          <a:xfrm>
            <a:off x="571472" y="1071546"/>
            <a:ext cx="7851648" cy="914408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>
                <a:solidFill>
                  <a:srgbClr val="FFC000"/>
                </a:solidFill>
              </a:rPr>
              <a:t>EXEMPLO</a:t>
            </a:r>
            <a:br>
              <a:rPr lang="pt-BR" dirty="0" smtClean="0">
                <a:solidFill>
                  <a:srgbClr val="FFC000"/>
                </a:solidFill>
              </a:rPr>
            </a:br>
            <a:r>
              <a:rPr lang="pt-BR" sz="3100" dirty="0" smtClean="0">
                <a:solidFill>
                  <a:srgbClr val="FFC000"/>
                </a:solidFill>
              </a:rPr>
              <a:t>IV – PROCEDIMENTOS DE AVALIAÇÃO</a:t>
            </a:r>
            <a:endParaRPr lang="pt-BR" sz="3100" dirty="0">
              <a:solidFill>
                <a:srgbClr val="FFC000"/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500166" y="3214686"/>
            <a:ext cx="601145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dirty="0" smtClean="0"/>
              <a:t>Curso: </a:t>
            </a:r>
            <a:r>
              <a:rPr lang="pt-BR" b="1" dirty="0" smtClean="0">
                <a:solidFill>
                  <a:srgbClr val="FFC000"/>
                </a:solidFill>
              </a:rPr>
              <a:t>INFORMÁTICA.</a:t>
            </a:r>
          </a:p>
          <a:p>
            <a:pPr algn="ctr"/>
            <a:endParaRPr lang="pt-BR" dirty="0" smtClean="0"/>
          </a:p>
          <a:p>
            <a:pPr algn="ctr"/>
            <a:r>
              <a:rPr lang="pt-BR" dirty="0" smtClean="0"/>
              <a:t>Componente Curricular:  </a:t>
            </a:r>
            <a:r>
              <a:rPr lang="pt-BR" b="1" dirty="0" smtClean="0">
                <a:solidFill>
                  <a:srgbClr val="FF0000"/>
                </a:solidFill>
              </a:rPr>
              <a:t>ANÁLISE DE PROGRAMAÇÃO.</a:t>
            </a:r>
          </a:p>
          <a:p>
            <a:pPr algn="ctr"/>
            <a:endParaRPr lang="pt-BR" b="1" dirty="0" smtClean="0">
              <a:solidFill>
                <a:srgbClr val="FF0000"/>
              </a:solidFill>
            </a:endParaRPr>
          </a:p>
          <a:p>
            <a:pPr algn="ctr"/>
            <a:r>
              <a:rPr lang="pt-BR" b="1" dirty="0" smtClean="0">
                <a:solidFill>
                  <a:srgbClr val="FF0000"/>
                </a:solidFill>
              </a:rPr>
              <a:t>MÓDULO II</a:t>
            </a:r>
            <a:endParaRPr lang="pt-B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2857488" y="1142984"/>
            <a:ext cx="35612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 smtClean="0">
                <a:solidFill>
                  <a:srgbClr val="FFC000"/>
                </a:solidFill>
              </a:rPr>
              <a:t>COMPETÊNCIA</a:t>
            </a:r>
            <a:endParaRPr lang="pt-BR" sz="3600" b="1" dirty="0">
              <a:solidFill>
                <a:srgbClr val="FFC00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357290" y="2857496"/>
            <a:ext cx="657250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 smtClean="0"/>
              <a:t>  </a:t>
            </a:r>
            <a:r>
              <a:rPr lang="pt-BR" sz="2400" dirty="0" smtClean="0">
                <a:solidFill>
                  <a:srgbClr val="FFC000"/>
                </a:solidFill>
              </a:rPr>
              <a:t>Interpretar e a analisar modelos de dados;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>
                <a:solidFill>
                  <a:srgbClr val="FFC000"/>
                </a:solidFill>
              </a:rPr>
              <a:t> Interpretar e avaliar documentação de analise e</a:t>
            </a:r>
          </a:p>
          <a:p>
            <a:r>
              <a:rPr lang="pt-BR" sz="2400" dirty="0" smtClean="0">
                <a:solidFill>
                  <a:srgbClr val="FFC000"/>
                </a:solidFill>
              </a:rPr>
              <a:t>projeto de sistemas;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>
                <a:solidFill>
                  <a:srgbClr val="FFC000"/>
                </a:solidFill>
              </a:rPr>
              <a:t> Identificar e utilizar técnicas de modelagem de</a:t>
            </a:r>
          </a:p>
          <a:p>
            <a:r>
              <a:rPr lang="pt-BR" sz="2400" dirty="0" smtClean="0">
                <a:solidFill>
                  <a:srgbClr val="FFC000"/>
                </a:solidFill>
              </a:rPr>
              <a:t>dados.</a:t>
            </a:r>
          </a:p>
          <a:p>
            <a:endParaRPr lang="pt-BR" sz="2400" dirty="0" smtClean="0"/>
          </a:p>
          <a:p>
            <a:endParaRPr lang="pt-BR" sz="2400" dirty="0" smtClean="0"/>
          </a:p>
          <a:p>
            <a:endParaRPr lang="pt-BR" sz="2400" dirty="0" smtClean="0"/>
          </a:p>
          <a:p>
            <a:pPr>
              <a:buFont typeface="Arial" pitchFamily="34" charset="0"/>
              <a:buChar char="•"/>
            </a:pPr>
            <a:endParaRPr lang="pt-BR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214414" y="1142984"/>
            <a:ext cx="66030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 smtClean="0">
                <a:solidFill>
                  <a:srgbClr val="FFC000"/>
                </a:solidFill>
              </a:rPr>
              <a:t>INDICADORES DE DOMÍNIO</a:t>
            </a:r>
            <a:endParaRPr lang="pt-BR" sz="3600" b="1" dirty="0">
              <a:solidFill>
                <a:srgbClr val="FFC00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357290" y="1857364"/>
            <a:ext cx="657250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 smtClean="0"/>
              <a:t>  Utilizar técnicas de modelagem de dados;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/>
              <a:t> Utilizar técnicas de análise e projeto de sistemas;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/>
              <a:t> Aplicar as técnicas de </a:t>
            </a:r>
            <a:r>
              <a:rPr lang="pt-BR" sz="2400" dirty="0" err="1" smtClean="0"/>
              <a:t>modularização</a:t>
            </a:r>
            <a:r>
              <a:rPr lang="pt-BR" sz="2400" dirty="0" smtClean="0"/>
              <a:t>, especificação e verificação de ‘software’;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/>
              <a:t> Utilizar ferramentas de apoio ao desenvolvimento de ‘software’;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/>
              <a:t> Aplicar a orientação a objetos na construção da hierarquia de classes de sistema;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/>
              <a:t> Definir, junto ao cliente, os requisitos do programa solicitado.</a:t>
            </a:r>
          </a:p>
          <a:p>
            <a:pPr>
              <a:buFont typeface="Arial" pitchFamily="34" charset="0"/>
              <a:buChar char="•"/>
            </a:pPr>
            <a:endParaRPr lang="pt-BR" sz="2400" dirty="0" smtClean="0"/>
          </a:p>
          <a:p>
            <a:endParaRPr lang="pt-BR" sz="2400" dirty="0" smtClean="0"/>
          </a:p>
          <a:p>
            <a:pPr>
              <a:buFont typeface="Arial" pitchFamily="34" charset="0"/>
              <a:buChar char="•"/>
            </a:pPr>
            <a:endParaRPr lang="pt-BR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214414" y="1142984"/>
            <a:ext cx="7296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 smtClean="0">
                <a:solidFill>
                  <a:srgbClr val="FFC000"/>
                </a:solidFill>
              </a:rPr>
              <a:t>INSTRUMENTOS DE AVALIAÇÃO</a:t>
            </a:r>
            <a:endParaRPr lang="pt-BR" sz="3600" b="1" dirty="0">
              <a:solidFill>
                <a:srgbClr val="FFC00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357290" y="2643182"/>
            <a:ext cx="657250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 smtClean="0"/>
              <a:t>   Exercícios práticos;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/>
              <a:t> Participação;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/>
              <a:t> Comportamento;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/>
              <a:t> Observação direta;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/>
              <a:t>Pontualidade na entrega das  atividades/exercícios</a:t>
            </a:r>
          </a:p>
          <a:p>
            <a:endParaRPr lang="pt-BR" sz="2400" dirty="0" smtClean="0"/>
          </a:p>
          <a:p>
            <a:pPr>
              <a:buFont typeface="Arial" pitchFamily="34" charset="0"/>
              <a:buChar char="•"/>
            </a:pPr>
            <a:endParaRPr lang="pt-BR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214414" y="1142984"/>
            <a:ext cx="68278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 smtClean="0">
                <a:solidFill>
                  <a:srgbClr val="FFC000"/>
                </a:solidFill>
              </a:rPr>
              <a:t>CRITÉRIOS DE DESEMPENHO</a:t>
            </a:r>
            <a:endParaRPr lang="pt-BR" sz="3600" b="1" dirty="0">
              <a:solidFill>
                <a:srgbClr val="FFC00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285852" y="3000372"/>
            <a:ext cx="65725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 smtClean="0"/>
              <a:t>   Lógica, clareza, criatividade, domínio de conteúdo;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/>
              <a:t> Coesão;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/>
              <a:t> </a:t>
            </a:r>
            <a:r>
              <a:rPr lang="pt-BR" sz="2400" dirty="0" err="1" smtClean="0"/>
              <a:t>Criticidade</a:t>
            </a:r>
            <a:r>
              <a:rPr lang="pt-BR" sz="2400" dirty="0" smtClean="0"/>
              <a:t>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/>
              <a:t> Domínio de conceitos;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/>
              <a:t> Uso adequado dos conceitos.</a:t>
            </a:r>
            <a:endParaRPr lang="pt-BR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214414" y="1142984"/>
            <a:ext cx="7103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 smtClean="0">
                <a:solidFill>
                  <a:srgbClr val="FFC000"/>
                </a:solidFill>
              </a:rPr>
              <a:t>EVIDÊNCIAS DE DESEMPENHO</a:t>
            </a:r>
            <a:endParaRPr lang="pt-BR" sz="3600" b="1" dirty="0">
              <a:solidFill>
                <a:srgbClr val="FFC00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285852" y="3000372"/>
            <a:ext cx="65725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 smtClean="0"/>
              <a:t>   70% de aproveitamento e participação nas atividades propostas em aula;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/>
              <a:t> Interação e precisão no desenvolvimento dos aplicativos;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/>
              <a:t> Organização das </a:t>
            </a:r>
            <a:r>
              <a:rPr lang="pt-BR" sz="2400" dirty="0" err="1" smtClean="0"/>
              <a:t>ideias</a:t>
            </a:r>
            <a:r>
              <a:rPr lang="pt-BR" sz="2400" dirty="0" smtClean="0"/>
              <a:t> e aplicação dos conceitos;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/>
              <a:t> Formular proposta, resposta e solução.</a:t>
            </a:r>
            <a:endParaRPr lang="pt-BR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214414" y="1142984"/>
            <a:ext cx="7103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 smtClean="0">
                <a:solidFill>
                  <a:srgbClr val="FFC000"/>
                </a:solidFill>
              </a:rPr>
              <a:t>EVIDÊNCIAS DE DESEMPENHO</a:t>
            </a:r>
            <a:endParaRPr lang="pt-BR" sz="3600" b="1" dirty="0">
              <a:solidFill>
                <a:srgbClr val="FFC00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285852" y="3000372"/>
            <a:ext cx="65725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 smtClean="0"/>
              <a:t>   70% de aproveitamento e participação nas atividades propostas em aula;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/>
              <a:t> Interação e precisão no desenvolvimento dos aplicativos;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/>
              <a:t> Organização das </a:t>
            </a:r>
            <a:r>
              <a:rPr lang="pt-BR" sz="2400" dirty="0" err="1" smtClean="0"/>
              <a:t>ideias</a:t>
            </a:r>
            <a:r>
              <a:rPr lang="pt-BR" sz="2400" dirty="0" smtClean="0"/>
              <a:t> e aplicação dos conceitos;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/>
              <a:t> Formular proposta, resposta e solução.</a:t>
            </a:r>
            <a:endParaRPr lang="pt-BR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1472" y="3500438"/>
            <a:ext cx="7851648" cy="1828800"/>
          </a:xfrm>
        </p:spPr>
        <p:txBody>
          <a:bodyPr>
            <a:noAutofit/>
          </a:bodyPr>
          <a:lstStyle/>
          <a:p>
            <a:pPr algn="l"/>
            <a:r>
              <a:rPr lang="pt-BR" sz="2000" dirty="0" smtClean="0">
                <a:solidFill>
                  <a:srgbClr val="FFC000"/>
                </a:solidFill>
              </a:rPr>
              <a:t>Código:  </a:t>
            </a:r>
            <a:r>
              <a:rPr lang="pt-BR" sz="2000" dirty="0" smtClean="0">
                <a:solidFill>
                  <a:srgbClr val="FF0000"/>
                </a:solidFill>
              </a:rPr>
              <a:t>091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Município: </a:t>
            </a:r>
            <a:r>
              <a:rPr lang="pt-BR" sz="2000" dirty="0" smtClean="0">
                <a:solidFill>
                  <a:srgbClr val="FF0000"/>
                </a:solidFill>
              </a:rPr>
              <a:t>São Carlos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Eixo Tecnológico: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400" dirty="0" smtClean="0">
                <a:solidFill>
                  <a:srgbClr val="FF0000"/>
                </a:solidFill>
              </a:rPr>
              <a:t>Habilitação Profissional: </a:t>
            </a:r>
            <a:r>
              <a:rPr lang="pt-BR" sz="2400" dirty="0" smtClean="0">
                <a:solidFill>
                  <a:srgbClr val="FFC000"/>
                </a:solidFill>
              </a:rPr>
              <a:t/>
            </a:r>
            <a:br>
              <a:rPr lang="pt-BR" sz="24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Qualificação: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Módulo: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Componente Curricular: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err="1" smtClean="0">
                <a:solidFill>
                  <a:srgbClr val="FFC000"/>
                </a:solidFill>
              </a:rPr>
              <a:t>C.H.</a:t>
            </a:r>
            <a:r>
              <a:rPr lang="pt-BR" sz="2000" dirty="0" smtClean="0">
                <a:solidFill>
                  <a:srgbClr val="FFC000"/>
                </a:solidFill>
              </a:rPr>
              <a:t> Semanal: 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Professor:</a:t>
            </a:r>
            <a:br>
              <a:rPr lang="pt-BR" sz="2000" dirty="0" smtClean="0">
                <a:solidFill>
                  <a:srgbClr val="FFC000"/>
                </a:solidFill>
              </a:rPr>
            </a:br>
            <a:endParaRPr lang="pt-BR" sz="2000" dirty="0">
              <a:solidFill>
                <a:srgbClr val="FFC00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3643274" y="548580"/>
            <a:ext cx="5500726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FFC000"/>
                </a:solidFill>
                <a:latin typeface="+mj-lt"/>
              </a:rPr>
              <a:t>Em</a:t>
            </a:r>
            <a:r>
              <a:rPr lang="pt-BR" dirty="0" smtClean="0">
                <a:solidFill>
                  <a:srgbClr val="FFC000"/>
                </a:solidFill>
              </a:rPr>
              <a:t> </a:t>
            </a:r>
            <a:r>
              <a:rPr lang="pt-BR" dirty="0" smtClean="0">
                <a:solidFill>
                  <a:srgbClr val="FF0000"/>
                </a:solidFill>
              </a:rPr>
              <a:t>HABILITAÇÃO PROFISSIONAL </a:t>
            </a:r>
            <a:r>
              <a:rPr lang="pt-BR" dirty="0" smtClean="0">
                <a:solidFill>
                  <a:srgbClr val="FFC000"/>
                </a:solidFill>
              </a:rPr>
              <a:t>o professor deverá selecionar a habilitação  em cujos componentes curriculares ministrará as aulas:</a:t>
            </a:r>
          </a:p>
          <a:p>
            <a:endParaRPr lang="pt-BR" sz="1400" dirty="0" smtClean="0"/>
          </a:p>
          <a:p>
            <a:pPr>
              <a:buFont typeface="Arial" pitchFamily="34" charset="0"/>
              <a:buChar char="•"/>
            </a:pPr>
            <a:r>
              <a:rPr lang="pt-BR" sz="1400" b="1" dirty="0" smtClean="0">
                <a:solidFill>
                  <a:schemeClr val="bg1"/>
                </a:solidFill>
              </a:rPr>
              <a:t>  Habilitação Profissional Técnica </a:t>
            </a:r>
            <a:r>
              <a:rPr lang="pt-BR" sz="1400" b="1" dirty="0">
                <a:solidFill>
                  <a:schemeClr val="bg1"/>
                </a:solidFill>
              </a:rPr>
              <a:t>de </a:t>
            </a:r>
            <a:r>
              <a:rPr lang="pt-BR" sz="1400" b="1" dirty="0" smtClean="0">
                <a:solidFill>
                  <a:schemeClr val="bg1"/>
                </a:solidFill>
              </a:rPr>
              <a:t>Nível Médio </a:t>
            </a:r>
            <a:r>
              <a:rPr lang="pt-BR" sz="1400" b="1" dirty="0">
                <a:solidFill>
                  <a:schemeClr val="bg1"/>
                </a:solidFill>
              </a:rPr>
              <a:t>de </a:t>
            </a:r>
            <a:r>
              <a:rPr lang="pt-BR" sz="1400" b="1" dirty="0" smtClean="0">
                <a:solidFill>
                  <a:schemeClr val="bg1"/>
                </a:solidFill>
              </a:rPr>
              <a:t>Técnico em Administração;</a:t>
            </a:r>
          </a:p>
          <a:p>
            <a:pPr>
              <a:buFont typeface="Arial" pitchFamily="34" charset="0"/>
              <a:buChar char="•"/>
            </a:pPr>
            <a:endParaRPr lang="pt-BR" sz="1400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sz="1400" b="1" dirty="0" smtClean="0">
                <a:solidFill>
                  <a:schemeClr val="bg1"/>
                </a:solidFill>
              </a:rPr>
              <a:t> Habilitação Profissional Técnica de Nível Médio de Técnico em Eletrônica;</a:t>
            </a:r>
          </a:p>
          <a:p>
            <a:pPr>
              <a:buFont typeface="Arial" pitchFamily="34" charset="0"/>
              <a:buChar char="•"/>
            </a:pPr>
            <a:endParaRPr lang="pt-BR" sz="1400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sz="1400" b="1" dirty="0">
                <a:solidFill>
                  <a:schemeClr val="bg1"/>
                </a:solidFill>
              </a:rPr>
              <a:t> </a:t>
            </a:r>
            <a:r>
              <a:rPr lang="pt-BR" sz="1400" b="1" dirty="0" smtClean="0">
                <a:solidFill>
                  <a:schemeClr val="bg1"/>
                </a:solidFill>
              </a:rPr>
              <a:t>Habilitação Profissional Técnica de Nível Médio de Técnico em Eletrotécnica;</a:t>
            </a:r>
          </a:p>
          <a:p>
            <a:pPr>
              <a:buFont typeface="Arial" pitchFamily="34" charset="0"/>
              <a:buChar char="•"/>
            </a:pPr>
            <a:endParaRPr lang="pt-BR" sz="1400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sz="1400" b="1" dirty="0">
                <a:solidFill>
                  <a:schemeClr val="bg1"/>
                </a:solidFill>
              </a:rPr>
              <a:t> </a:t>
            </a:r>
            <a:r>
              <a:rPr lang="pt-BR" sz="1400" b="1" dirty="0" smtClean="0">
                <a:solidFill>
                  <a:schemeClr val="bg1"/>
                </a:solidFill>
              </a:rPr>
              <a:t>Habilitação Profissional Técnica de Nível Médio de Técnico em Enfermagem;</a:t>
            </a:r>
          </a:p>
          <a:p>
            <a:pPr>
              <a:buFont typeface="Arial" pitchFamily="34" charset="0"/>
              <a:buChar char="•"/>
            </a:pPr>
            <a:endParaRPr lang="pt-BR" sz="1400" b="1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sz="1400" b="1" dirty="0" smtClean="0">
                <a:solidFill>
                  <a:schemeClr val="bg1"/>
                </a:solidFill>
              </a:rPr>
              <a:t> Habilitação Profissional Técnica de Nível Médio de Técnico em Informática;</a:t>
            </a:r>
          </a:p>
          <a:p>
            <a:pPr>
              <a:buFont typeface="Arial" pitchFamily="34" charset="0"/>
              <a:buChar char="•"/>
            </a:pPr>
            <a:endParaRPr lang="pt-BR" sz="1400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sz="1400" b="1" dirty="0">
                <a:solidFill>
                  <a:schemeClr val="bg1"/>
                </a:solidFill>
              </a:rPr>
              <a:t> </a:t>
            </a:r>
            <a:r>
              <a:rPr lang="pt-BR" sz="1400" b="1" dirty="0" smtClean="0">
                <a:solidFill>
                  <a:schemeClr val="bg1"/>
                </a:solidFill>
              </a:rPr>
              <a:t>Habilitação Profissional Técnica de Nível Médio de Técnico em Informática para Internet;</a:t>
            </a:r>
          </a:p>
          <a:p>
            <a:pPr>
              <a:buFont typeface="Arial" pitchFamily="34" charset="0"/>
              <a:buChar char="•"/>
            </a:pPr>
            <a:endParaRPr lang="pt-BR" sz="1400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sz="1400" b="1" dirty="0">
                <a:solidFill>
                  <a:schemeClr val="bg1"/>
                </a:solidFill>
              </a:rPr>
              <a:t> </a:t>
            </a:r>
            <a:r>
              <a:rPr lang="pt-BR" sz="1400" b="1" dirty="0" smtClean="0">
                <a:solidFill>
                  <a:schemeClr val="bg1"/>
                </a:solidFill>
              </a:rPr>
              <a:t>Habilitação Profissional Técnica de Nível Médio de Técnico em Mecânica;</a:t>
            </a:r>
          </a:p>
          <a:p>
            <a:pPr>
              <a:buFont typeface="Arial" pitchFamily="34" charset="0"/>
              <a:buChar char="•"/>
            </a:pPr>
            <a:endParaRPr lang="pt-BR" sz="1400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sz="1400" b="1" dirty="0">
                <a:solidFill>
                  <a:schemeClr val="bg1"/>
                </a:solidFill>
              </a:rPr>
              <a:t> </a:t>
            </a:r>
            <a:r>
              <a:rPr lang="pt-BR" sz="1400" b="1" dirty="0" smtClean="0">
                <a:solidFill>
                  <a:schemeClr val="bg1"/>
                </a:solidFill>
              </a:rPr>
              <a:t>Habilitação Profissional Técnica de Nível Médio de Técnico em Mecatrônica;</a:t>
            </a:r>
          </a:p>
          <a:p>
            <a:endParaRPr lang="pt-BR" sz="1400" dirty="0" smtClean="0"/>
          </a:p>
        </p:txBody>
      </p:sp>
      <p:sp>
        <p:nvSpPr>
          <p:cNvPr id="5" name="Seta para a direita 4"/>
          <p:cNvSpPr/>
          <p:nvPr/>
        </p:nvSpPr>
        <p:spPr>
          <a:xfrm>
            <a:off x="0" y="3071810"/>
            <a:ext cx="428628" cy="48463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14348" y="4214818"/>
            <a:ext cx="7851648" cy="614354"/>
          </a:xfrm>
        </p:spPr>
        <p:txBody>
          <a:bodyPr>
            <a:noAutofit/>
          </a:bodyPr>
          <a:lstStyle/>
          <a:p>
            <a:pPr algn="l"/>
            <a:r>
              <a:rPr lang="pt-BR" sz="2400" i="1" dirty="0" smtClean="0">
                <a:solidFill>
                  <a:srgbClr val="FF0000"/>
                </a:solidFill>
              </a:rPr>
              <a:t>Relacionar todo o material de apoio didático ao aluno. Se for o caso, consulte o acervo da biblioteca da escola para saber quais materiais poderão ser sugeridos aos alunos.</a:t>
            </a:r>
            <a:br>
              <a:rPr lang="pt-BR" sz="2400" i="1" dirty="0" smtClean="0">
                <a:solidFill>
                  <a:srgbClr val="FF0000"/>
                </a:solidFill>
              </a:rPr>
            </a:br>
            <a:r>
              <a:rPr lang="pt-BR" sz="2400" i="1" dirty="0" smtClean="0">
                <a:solidFill>
                  <a:srgbClr val="FF0000"/>
                </a:solidFill>
              </a:rPr>
              <a:t/>
            </a:r>
            <a:br>
              <a:rPr lang="pt-BR" sz="2400" i="1" dirty="0" smtClean="0">
                <a:solidFill>
                  <a:srgbClr val="FF0000"/>
                </a:solidFill>
              </a:rPr>
            </a:br>
            <a:r>
              <a:rPr lang="pt-BR" sz="2400" i="1" dirty="0" smtClean="0">
                <a:solidFill>
                  <a:srgbClr val="FF0000"/>
                </a:solidFill>
              </a:rPr>
              <a:t>Na relação bibliográfica, procure seguir os padrões vigentes no país. Consulte a bibliotecária.</a:t>
            </a:r>
            <a:endParaRPr lang="pt-BR" sz="2400" dirty="0">
              <a:solidFill>
                <a:srgbClr val="FF0000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785786" y="1071546"/>
            <a:ext cx="75009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/>
              <a:t>V – Material de Apoio Didático para Aluno (inclusive bibliografia)</a:t>
            </a:r>
            <a:endParaRPr lang="pt-BR" dirty="0" smtClean="0"/>
          </a:p>
          <a:p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3643306" y="642918"/>
            <a:ext cx="1233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CAMPOS:</a:t>
            </a:r>
            <a:endParaRPr lang="pt-BR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14348" y="5572140"/>
            <a:ext cx="7851648" cy="614354"/>
          </a:xfrm>
        </p:spPr>
        <p:txBody>
          <a:bodyPr>
            <a:noAutofit/>
          </a:bodyPr>
          <a:lstStyle/>
          <a:p>
            <a:pPr algn="l"/>
            <a:r>
              <a:rPr lang="pt-BR" sz="2400" i="1" dirty="0" smtClean="0">
                <a:solidFill>
                  <a:srgbClr val="FFC000"/>
                </a:solidFill>
              </a:rPr>
              <a:t>A recuperação contínua deverá ser inserida no trabalho pedagógico  realizado no dia a dia da sala de aula e </a:t>
            </a:r>
            <a:br>
              <a:rPr lang="pt-BR" sz="2400" i="1" dirty="0" smtClean="0">
                <a:solidFill>
                  <a:srgbClr val="FFC000"/>
                </a:solidFill>
              </a:rPr>
            </a:br>
            <a:r>
              <a:rPr lang="pt-BR" sz="2400" i="1" dirty="0" smtClean="0">
                <a:solidFill>
                  <a:srgbClr val="FFC000"/>
                </a:solidFill>
              </a:rPr>
              <a:t>decorre da avaliação diagnóstica do desempenho do aluno,</a:t>
            </a:r>
            <a:br>
              <a:rPr lang="pt-BR" sz="2400" i="1" dirty="0" smtClean="0">
                <a:solidFill>
                  <a:srgbClr val="FFC000"/>
                </a:solidFill>
              </a:rPr>
            </a:br>
            <a:r>
              <a:rPr lang="pt-BR" sz="2400" i="1" dirty="0" smtClean="0">
                <a:solidFill>
                  <a:srgbClr val="FFC000"/>
                </a:solidFill>
              </a:rPr>
              <a:t>constituindo intervenções imediatas, dirigidas às dificuldades específicas, assim que estas forem constatadas. </a:t>
            </a:r>
            <a:br>
              <a:rPr lang="pt-BR" sz="2400" i="1" dirty="0" smtClean="0">
                <a:solidFill>
                  <a:srgbClr val="FFC000"/>
                </a:solidFill>
              </a:rPr>
            </a:br>
            <a:r>
              <a:rPr lang="pt-BR" sz="2400" i="1" dirty="0" smtClean="0">
                <a:solidFill>
                  <a:srgbClr val="FFC000"/>
                </a:solidFill>
              </a:rPr>
              <a:t/>
            </a:r>
            <a:br>
              <a:rPr lang="pt-BR" sz="2400" i="1" dirty="0" smtClean="0">
                <a:solidFill>
                  <a:srgbClr val="FFC000"/>
                </a:solidFill>
              </a:rPr>
            </a:br>
            <a:r>
              <a:rPr lang="pt-BR" sz="2400" i="1" dirty="0" smtClean="0">
                <a:solidFill>
                  <a:srgbClr val="FFC000"/>
                </a:solidFill>
              </a:rPr>
              <a:t>A recuperação paralela é destinada aos alunos que apresentem dificuldades  de aprendizagem não superadas no cotidiano escolar, necessitando, portanto, de uma orientação para o estudo paralelo às aulas regulares. </a:t>
            </a:r>
            <a:r>
              <a:rPr lang="pt-BR" sz="2400" dirty="0" smtClean="0"/>
              <a:t/>
            </a:r>
            <a:br>
              <a:rPr lang="pt-BR" sz="2400" dirty="0" smtClean="0"/>
            </a:br>
            <a:r>
              <a:rPr lang="pt-BR" sz="2400" i="1" dirty="0" smtClean="0"/>
              <a:t> </a:t>
            </a:r>
            <a:r>
              <a:rPr lang="pt-BR" sz="2400" dirty="0" smtClean="0"/>
              <a:t/>
            </a:r>
            <a:br>
              <a:rPr lang="pt-BR" sz="2400" dirty="0" smtClean="0"/>
            </a:br>
            <a:endParaRPr lang="pt-BR" sz="2400" dirty="0">
              <a:solidFill>
                <a:srgbClr val="FF0000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785786" y="1071546"/>
            <a:ext cx="75009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/>
              <a:t>VI – Estratégias de Recuperação Contínua e Paralela  (para alunos com baixo rendimento/dificuldades de aprendizagem)</a:t>
            </a:r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3643306" y="642918"/>
            <a:ext cx="1233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CAMPOS:</a:t>
            </a:r>
            <a:endParaRPr lang="pt-BR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42910" y="4286256"/>
            <a:ext cx="7851648" cy="614354"/>
          </a:xfrm>
        </p:spPr>
        <p:txBody>
          <a:bodyPr>
            <a:noAutofit/>
          </a:bodyPr>
          <a:lstStyle/>
          <a:p>
            <a:pPr algn="l"/>
            <a:r>
              <a:rPr lang="pt-BR" sz="2400" dirty="0" smtClean="0">
                <a:solidFill>
                  <a:srgbClr val="FFC000"/>
                </a:solidFill>
              </a:rPr>
              <a:t>O professor deverá colocar o nome completo, assinar e datar.</a:t>
            </a:r>
            <a:br>
              <a:rPr lang="pt-BR" sz="2400" dirty="0" smtClean="0">
                <a:solidFill>
                  <a:srgbClr val="FFC000"/>
                </a:solidFill>
              </a:rPr>
            </a:br>
            <a:r>
              <a:rPr lang="pt-BR" sz="2400" dirty="0" smtClean="0">
                <a:solidFill>
                  <a:srgbClr val="FFC000"/>
                </a:solidFill>
              </a:rPr>
              <a:t/>
            </a:r>
            <a:br>
              <a:rPr lang="pt-BR" sz="2400" dirty="0" smtClean="0">
                <a:solidFill>
                  <a:srgbClr val="FFC000"/>
                </a:solidFill>
              </a:rPr>
            </a:br>
            <a:r>
              <a:rPr lang="pt-BR" sz="2400" dirty="0" smtClean="0">
                <a:solidFill>
                  <a:schemeClr val="tx2">
                    <a:lumMod val="10000"/>
                  </a:schemeClr>
                </a:solidFill>
              </a:rPr>
              <a:t>ATENÇÃO: Não deixe de entregar seu plano de trabalho na data estipulada pela Coordenação Pedagógica. Ele é muito importante para o cumprimento Projeto Político-Pedagógico da </a:t>
            </a:r>
            <a:r>
              <a:rPr lang="pt-BR" sz="2400" smtClean="0">
                <a:solidFill>
                  <a:schemeClr val="tx2">
                    <a:lumMod val="10000"/>
                  </a:schemeClr>
                </a:solidFill>
              </a:rPr>
              <a:t>Instituição escolar. </a:t>
            </a:r>
            <a:endParaRPr lang="pt-BR" sz="24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785786" y="1071546"/>
            <a:ext cx="7500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/>
              <a:t>VII– Identificação:</a:t>
            </a:r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3643306" y="642918"/>
            <a:ext cx="1233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CAMPOS:</a:t>
            </a:r>
            <a:endParaRPr lang="pt-BR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14348" y="4857760"/>
            <a:ext cx="7851648" cy="614354"/>
          </a:xfrm>
        </p:spPr>
        <p:txBody>
          <a:bodyPr>
            <a:noAutofit/>
          </a:bodyPr>
          <a:lstStyle/>
          <a:p>
            <a:pPr algn="l"/>
            <a:r>
              <a:rPr lang="pt-BR" sz="2400" i="1" dirty="0" smtClean="0">
                <a:solidFill>
                  <a:srgbClr val="FFC000"/>
                </a:solidFill>
              </a:rPr>
              <a:t>O parecer deverá ser emitido  à luz do Plano de Curso, ou seja, o Coordenador de Área deverá verificar se o planejamento do professor está coadunado ao que está estabelecido do Plano de Curso, em especial no que está definido para este Componente Curricular.</a:t>
            </a:r>
            <a:br>
              <a:rPr lang="pt-BR" sz="2400" i="1" dirty="0" smtClean="0">
                <a:solidFill>
                  <a:srgbClr val="FFC000"/>
                </a:solidFill>
              </a:rPr>
            </a:br>
            <a:r>
              <a:rPr lang="pt-BR" sz="2400" i="1" dirty="0" smtClean="0">
                <a:solidFill>
                  <a:srgbClr val="FFC000"/>
                </a:solidFill>
              </a:rPr>
              <a:t/>
            </a:r>
            <a:br>
              <a:rPr lang="pt-BR" sz="2400" i="1" dirty="0" smtClean="0">
                <a:solidFill>
                  <a:srgbClr val="FFC000"/>
                </a:solidFill>
              </a:rPr>
            </a:br>
            <a:r>
              <a:rPr lang="pt-BR" sz="2400" i="1" dirty="0" smtClean="0">
                <a:solidFill>
                  <a:srgbClr val="FF0000"/>
                </a:solidFill>
              </a:rPr>
              <a:t>(</a:t>
            </a:r>
            <a:r>
              <a:rPr lang="pt-BR" sz="2400" i="1" dirty="0" err="1" smtClean="0">
                <a:solidFill>
                  <a:srgbClr val="FF0000"/>
                </a:solidFill>
              </a:rPr>
              <a:t>Obs</a:t>
            </a:r>
            <a:r>
              <a:rPr lang="pt-BR" sz="2400" i="1" dirty="0" smtClean="0">
                <a:solidFill>
                  <a:srgbClr val="FF0000"/>
                </a:solidFill>
              </a:rPr>
              <a:t>: este espaço é reservado ao parecer do coordenador da área do curso em que o docente  irá ministrar o componente curricular. O coordenador deverá colocar seu nome, assinar e datar.)</a:t>
            </a:r>
            <a:r>
              <a:rPr lang="pt-BR" sz="2400" dirty="0" smtClean="0">
                <a:solidFill>
                  <a:srgbClr val="FF0000"/>
                </a:solidFill>
              </a:rPr>
              <a:t/>
            </a:r>
            <a:br>
              <a:rPr lang="pt-BR" sz="2400" dirty="0" smtClean="0">
                <a:solidFill>
                  <a:srgbClr val="FF0000"/>
                </a:solidFill>
              </a:rPr>
            </a:br>
            <a:endParaRPr lang="pt-BR" sz="2400" dirty="0">
              <a:solidFill>
                <a:srgbClr val="FF0000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785786" y="1071546"/>
            <a:ext cx="7500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/>
              <a:t>VIII – Parecer do Coordenador de Área:</a:t>
            </a:r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3643306" y="642918"/>
            <a:ext cx="1233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CAMPOS:</a:t>
            </a:r>
            <a:endParaRPr lang="pt-BR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1472" y="3500438"/>
            <a:ext cx="7851648" cy="1828800"/>
          </a:xfrm>
        </p:spPr>
        <p:txBody>
          <a:bodyPr>
            <a:noAutofit/>
          </a:bodyPr>
          <a:lstStyle/>
          <a:p>
            <a:pPr algn="l"/>
            <a:r>
              <a:rPr lang="pt-BR" sz="2000" dirty="0" smtClean="0">
                <a:solidFill>
                  <a:srgbClr val="FFC000"/>
                </a:solidFill>
              </a:rPr>
              <a:t>Código:  </a:t>
            </a:r>
            <a:r>
              <a:rPr lang="pt-BR" sz="2000" dirty="0" smtClean="0">
                <a:solidFill>
                  <a:srgbClr val="FF0000"/>
                </a:solidFill>
              </a:rPr>
              <a:t>091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Município: </a:t>
            </a:r>
            <a:r>
              <a:rPr lang="pt-BR" sz="2000" dirty="0" smtClean="0">
                <a:solidFill>
                  <a:srgbClr val="FF0000"/>
                </a:solidFill>
              </a:rPr>
              <a:t>São Carlos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Eixo Tecnológico: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400" dirty="0" smtClean="0">
                <a:solidFill>
                  <a:srgbClr val="FF0000"/>
                </a:solidFill>
              </a:rPr>
              <a:t>Habilitação Profissional: </a:t>
            </a:r>
            <a:r>
              <a:rPr lang="pt-BR" sz="2400" dirty="0" smtClean="0">
                <a:solidFill>
                  <a:srgbClr val="FFC000"/>
                </a:solidFill>
              </a:rPr>
              <a:t/>
            </a:r>
            <a:br>
              <a:rPr lang="pt-BR" sz="24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Qualificação: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Módulo: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Componente Curricular: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err="1" smtClean="0">
                <a:solidFill>
                  <a:srgbClr val="FFC000"/>
                </a:solidFill>
              </a:rPr>
              <a:t>C.H.</a:t>
            </a:r>
            <a:r>
              <a:rPr lang="pt-BR" sz="2000" dirty="0" smtClean="0">
                <a:solidFill>
                  <a:srgbClr val="FFC000"/>
                </a:solidFill>
              </a:rPr>
              <a:t> Semanal: 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Professor:</a:t>
            </a:r>
            <a:br>
              <a:rPr lang="pt-BR" sz="2000" dirty="0" smtClean="0">
                <a:solidFill>
                  <a:srgbClr val="FFC000"/>
                </a:solidFill>
              </a:rPr>
            </a:br>
            <a:endParaRPr lang="pt-BR" sz="2000" dirty="0">
              <a:solidFill>
                <a:srgbClr val="FFC00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3643274" y="548580"/>
            <a:ext cx="550072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FFC000"/>
                </a:solidFill>
                <a:latin typeface="+mj-lt"/>
              </a:rPr>
              <a:t>Em</a:t>
            </a:r>
            <a:r>
              <a:rPr lang="pt-BR" dirty="0" smtClean="0">
                <a:solidFill>
                  <a:srgbClr val="FFC000"/>
                </a:solidFill>
              </a:rPr>
              <a:t> </a:t>
            </a:r>
            <a:r>
              <a:rPr lang="pt-BR" dirty="0" smtClean="0">
                <a:solidFill>
                  <a:srgbClr val="FF0000"/>
                </a:solidFill>
              </a:rPr>
              <a:t>HABILITAÇÃO PROFISSIONAL </a:t>
            </a:r>
            <a:r>
              <a:rPr lang="pt-BR" dirty="0" smtClean="0">
                <a:solidFill>
                  <a:srgbClr val="FFC000"/>
                </a:solidFill>
              </a:rPr>
              <a:t>o professor deverá selecionar a habilitação  em cujos componentes curriculares ministrará as aulas:</a:t>
            </a:r>
          </a:p>
          <a:p>
            <a:pPr algn="ctr"/>
            <a:endParaRPr lang="pt-BR" sz="1400" dirty="0" smtClean="0"/>
          </a:p>
          <a:p>
            <a:pPr algn="ctr"/>
            <a:r>
              <a:rPr lang="pt-BR" sz="1400" b="1" dirty="0" smtClean="0">
                <a:solidFill>
                  <a:schemeClr val="bg1"/>
                </a:solidFill>
              </a:rPr>
              <a:t>NAS CLASSES DESCENTRALIZADAS:</a:t>
            </a:r>
          </a:p>
          <a:p>
            <a:pPr algn="ctr"/>
            <a:endParaRPr lang="pt-BR" sz="1400" b="1" dirty="0" smtClean="0">
              <a:solidFill>
                <a:schemeClr val="bg1"/>
              </a:solidFill>
            </a:endParaRPr>
          </a:p>
          <a:p>
            <a:r>
              <a:rPr lang="pt-BR" sz="1400" b="1" dirty="0" smtClean="0">
                <a:solidFill>
                  <a:schemeClr val="bg1"/>
                </a:solidFill>
              </a:rPr>
              <a:t> </a:t>
            </a:r>
            <a:r>
              <a:rPr lang="pt-BR" sz="1400" b="1" dirty="0" err="1" smtClean="0">
                <a:solidFill>
                  <a:schemeClr val="bg1"/>
                </a:solidFill>
              </a:rPr>
              <a:t>E.E.</a:t>
            </a:r>
            <a:r>
              <a:rPr lang="pt-BR" sz="1400" b="1" dirty="0" smtClean="0">
                <a:solidFill>
                  <a:schemeClr val="bg1"/>
                </a:solidFill>
              </a:rPr>
              <a:t> ESTERINA PLACCO</a:t>
            </a:r>
          </a:p>
          <a:p>
            <a:endParaRPr lang="pt-BR" sz="1400" b="1" dirty="0" smtClean="0">
              <a:solidFill>
                <a:schemeClr val="bg1"/>
              </a:solidFill>
            </a:endParaRPr>
          </a:p>
          <a:p>
            <a:pPr algn="ctr">
              <a:buFont typeface="Arial" pitchFamily="34" charset="0"/>
              <a:buChar char="•"/>
            </a:pPr>
            <a:r>
              <a:rPr lang="pt-BR" sz="1400" b="1" dirty="0" smtClean="0">
                <a:solidFill>
                  <a:schemeClr val="bg1"/>
                </a:solidFill>
              </a:rPr>
              <a:t> Habilitação Profissional Técnica de Nível Médio de Técnico em Comércio;</a:t>
            </a:r>
          </a:p>
          <a:p>
            <a:pPr algn="ctr">
              <a:buFont typeface="Arial" pitchFamily="34" charset="0"/>
              <a:buChar char="•"/>
            </a:pPr>
            <a:endParaRPr lang="pt-BR" sz="1400" b="1" dirty="0" smtClean="0">
              <a:solidFill>
                <a:schemeClr val="bg1"/>
              </a:solidFill>
            </a:endParaRPr>
          </a:p>
          <a:p>
            <a:pPr algn="ctr">
              <a:buFont typeface="Arial" pitchFamily="34" charset="0"/>
              <a:buChar char="•"/>
            </a:pPr>
            <a:r>
              <a:rPr lang="pt-BR" sz="1400" b="1" dirty="0">
                <a:solidFill>
                  <a:schemeClr val="bg1"/>
                </a:solidFill>
              </a:rPr>
              <a:t> </a:t>
            </a:r>
            <a:r>
              <a:rPr lang="pt-BR" sz="1400" b="1" dirty="0" smtClean="0">
                <a:solidFill>
                  <a:schemeClr val="bg1"/>
                </a:solidFill>
              </a:rPr>
              <a:t>Habilitação Profissional Técnica de Nível Médio de Técnico em Logística;</a:t>
            </a:r>
          </a:p>
          <a:p>
            <a:pPr algn="ctr">
              <a:buFont typeface="Arial" pitchFamily="34" charset="0"/>
              <a:buChar char="•"/>
            </a:pPr>
            <a:endParaRPr lang="pt-BR" sz="1400" b="1" dirty="0" smtClean="0">
              <a:solidFill>
                <a:schemeClr val="bg1"/>
              </a:solidFill>
            </a:endParaRPr>
          </a:p>
          <a:p>
            <a:pPr algn="just"/>
            <a:r>
              <a:rPr lang="pt-BR" sz="1400" b="1" dirty="0" smtClean="0">
                <a:solidFill>
                  <a:schemeClr val="bg1"/>
                </a:solidFill>
              </a:rPr>
              <a:t>ETEC DE IBATÉ</a:t>
            </a:r>
          </a:p>
          <a:p>
            <a:pPr algn="ctr">
              <a:buFont typeface="Arial" pitchFamily="34" charset="0"/>
              <a:buChar char="•"/>
            </a:pPr>
            <a:endParaRPr lang="pt-BR" sz="1400" b="1" dirty="0" smtClean="0">
              <a:solidFill>
                <a:schemeClr val="bg1"/>
              </a:solidFill>
            </a:endParaRPr>
          </a:p>
          <a:p>
            <a:pPr algn="ctr">
              <a:buFont typeface="Arial" pitchFamily="34" charset="0"/>
              <a:buChar char="•"/>
            </a:pPr>
            <a:r>
              <a:rPr lang="pt-BR" sz="1400" b="1" dirty="0">
                <a:solidFill>
                  <a:schemeClr val="bg1"/>
                </a:solidFill>
              </a:rPr>
              <a:t> </a:t>
            </a:r>
            <a:r>
              <a:rPr lang="pt-BR" sz="1400" b="1" dirty="0" smtClean="0">
                <a:solidFill>
                  <a:schemeClr val="bg1"/>
                </a:solidFill>
              </a:rPr>
              <a:t>Habilitação Profissional Técnica de Nível Médio de Técnico em Administração;</a:t>
            </a:r>
          </a:p>
          <a:p>
            <a:pPr algn="ctr">
              <a:buFont typeface="Arial" pitchFamily="34" charset="0"/>
              <a:buChar char="•"/>
            </a:pPr>
            <a:endParaRPr lang="pt-BR" sz="1400" b="1" dirty="0">
              <a:solidFill>
                <a:schemeClr val="bg1"/>
              </a:solidFill>
            </a:endParaRPr>
          </a:p>
          <a:p>
            <a:pPr algn="ctr">
              <a:buFont typeface="Arial" pitchFamily="34" charset="0"/>
              <a:buChar char="•"/>
            </a:pPr>
            <a:r>
              <a:rPr lang="pt-BR" sz="1400" b="1" dirty="0" smtClean="0">
                <a:solidFill>
                  <a:schemeClr val="bg1"/>
                </a:solidFill>
              </a:rPr>
              <a:t> Habilitação Profissional Técnica de Nível Médio de Técnico em Contabilidade;</a:t>
            </a:r>
          </a:p>
          <a:p>
            <a:pPr algn="ctr">
              <a:buFont typeface="Arial" pitchFamily="34" charset="0"/>
              <a:buChar char="•"/>
            </a:pPr>
            <a:endParaRPr lang="pt-BR" sz="1400" b="1" dirty="0" smtClean="0">
              <a:solidFill>
                <a:schemeClr val="bg1"/>
              </a:solidFill>
            </a:endParaRPr>
          </a:p>
        </p:txBody>
      </p:sp>
      <p:sp>
        <p:nvSpPr>
          <p:cNvPr id="5" name="Seta para a direita 4"/>
          <p:cNvSpPr/>
          <p:nvPr/>
        </p:nvSpPr>
        <p:spPr>
          <a:xfrm>
            <a:off x="0" y="3071810"/>
            <a:ext cx="428628" cy="48463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1472" y="3500438"/>
            <a:ext cx="7851648" cy="1828800"/>
          </a:xfrm>
        </p:spPr>
        <p:txBody>
          <a:bodyPr>
            <a:noAutofit/>
          </a:bodyPr>
          <a:lstStyle/>
          <a:p>
            <a:pPr algn="l"/>
            <a:r>
              <a:rPr lang="pt-BR" sz="2000" dirty="0" smtClean="0">
                <a:solidFill>
                  <a:srgbClr val="FFC000"/>
                </a:solidFill>
              </a:rPr>
              <a:t>Código:  </a:t>
            </a:r>
            <a:r>
              <a:rPr lang="pt-BR" sz="2000" dirty="0" smtClean="0">
                <a:solidFill>
                  <a:srgbClr val="FF0000"/>
                </a:solidFill>
              </a:rPr>
              <a:t>091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Município: </a:t>
            </a:r>
            <a:r>
              <a:rPr lang="pt-BR" sz="2000" dirty="0" smtClean="0">
                <a:solidFill>
                  <a:srgbClr val="FF0000"/>
                </a:solidFill>
              </a:rPr>
              <a:t>São Carlos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Eixo Tecnológico: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Habilitação Profissional: </a:t>
            </a:r>
            <a:r>
              <a:rPr lang="pt-BR" sz="2400" dirty="0" smtClean="0">
                <a:solidFill>
                  <a:srgbClr val="FFC000"/>
                </a:solidFill>
              </a:rPr>
              <a:t/>
            </a:r>
            <a:br>
              <a:rPr lang="pt-BR" sz="2400" dirty="0" smtClean="0">
                <a:solidFill>
                  <a:srgbClr val="FFC000"/>
                </a:solidFill>
              </a:rPr>
            </a:br>
            <a:r>
              <a:rPr lang="pt-BR" sz="2400" dirty="0" smtClean="0">
                <a:solidFill>
                  <a:srgbClr val="FF0000"/>
                </a:solidFill>
              </a:rPr>
              <a:t>Qualificação: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Módulo: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Componente Curricular: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err="1" smtClean="0">
                <a:solidFill>
                  <a:srgbClr val="FFC000"/>
                </a:solidFill>
              </a:rPr>
              <a:t>C.H.</a:t>
            </a:r>
            <a:r>
              <a:rPr lang="pt-BR" sz="2000" dirty="0" smtClean="0">
                <a:solidFill>
                  <a:srgbClr val="FFC000"/>
                </a:solidFill>
              </a:rPr>
              <a:t> Semanal: 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Professor:</a:t>
            </a:r>
            <a:br>
              <a:rPr lang="pt-BR" sz="2000" dirty="0" smtClean="0">
                <a:solidFill>
                  <a:srgbClr val="FFC000"/>
                </a:solidFill>
              </a:rPr>
            </a:br>
            <a:endParaRPr lang="pt-BR" sz="2000" dirty="0">
              <a:solidFill>
                <a:srgbClr val="FFC00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00034" y="5500702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3071802" y="1000108"/>
            <a:ext cx="5873596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Em </a:t>
            </a:r>
            <a:r>
              <a:rPr lang="pt-BR" b="1" dirty="0" smtClean="0">
                <a:solidFill>
                  <a:srgbClr val="FF0000"/>
                </a:solidFill>
              </a:rPr>
              <a:t>QUALIFICAÇÃO</a:t>
            </a:r>
            <a:r>
              <a:rPr lang="pt-BR" b="1" dirty="0" smtClean="0">
                <a:solidFill>
                  <a:srgbClr val="FFC000"/>
                </a:solidFill>
              </a:rPr>
              <a:t> deverá ser preenchido conforme</a:t>
            </a:r>
          </a:p>
          <a:p>
            <a:r>
              <a:rPr lang="pt-BR" b="1" dirty="0" smtClean="0">
                <a:solidFill>
                  <a:srgbClr val="FFC000"/>
                </a:solidFill>
              </a:rPr>
              <a:t>o módulo da  Habilitação Profissional:</a:t>
            </a:r>
          </a:p>
          <a:p>
            <a:endParaRPr lang="pt-BR" b="1" dirty="0" smtClean="0">
              <a:solidFill>
                <a:srgbClr val="FFC000"/>
              </a:solidFill>
            </a:endParaRPr>
          </a:p>
          <a:p>
            <a:r>
              <a:rPr lang="pt-BR" b="1" dirty="0" smtClean="0">
                <a:solidFill>
                  <a:srgbClr val="FFC000"/>
                </a:solidFill>
              </a:rPr>
              <a:t>1 – ADMINISTRAÇÃO: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I:  Sem certificação técnica.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II:  Qualificação Técnica de Nível Médio de 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Assistente Administrativo..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III:  Habilitação  Profissional Técnica  de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             Nível Médio de Técnico em  Administração .</a:t>
            </a: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r>
              <a:rPr lang="pt-BR" b="1" dirty="0" smtClean="0">
                <a:solidFill>
                  <a:srgbClr val="FFC000"/>
                </a:solidFill>
              </a:rPr>
              <a:t>2 -  ELETRÔNICA: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I:  Sem certificação técnica.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II:  Sem certificação técnica.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III:  Qualificação Técnica de Nível Médio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de Auxiliar Técnico em Eletrônica.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IV:  Habilitação  Profissional Técnica  de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             Nível Médio de Técnico em  Eletrônica.</a:t>
            </a: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>
              <a:solidFill>
                <a:srgbClr val="FFC000"/>
              </a:solidFill>
            </a:endParaRPr>
          </a:p>
        </p:txBody>
      </p:sp>
      <p:sp>
        <p:nvSpPr>
          <p:cNvPr id="5" name="Seta para a direita 4"/>
          <p:cNvSpPr/>
          <p:nvPr/>
        </p:nvSpPr>
        <p:spPr>
          <a:xfrm>
            <a:off x="0" y="3357562"/>
            <a:ext cx="428628" cy="48463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1472" y="3500438"/>
            <a:ext cx="7851648" cy="1828800"/>
          </a:xfrm>
        </p:spPr>
        <p:txBody>
          <a:bodyPr>
            <a:noAutofit/>
          </a:bodyPr>
          <a:lstStyle/>
          <a:p>
            <a:pPr algn="l"/>
            <a:r>
              <a:rPr lang="pt-BR" sz="2000" dirty="0" smtClean="0">
                <a:solidFill>
                  <a:srgbClr val="FFC000"/>
                </a:solidFill>
              </a:rPr>
              <a:t>Código:  </a:t>
            </a:r>
            <a:r>
              <a:rPr lang="pt-BR" sz="2000" dirty="0" smtClean="0">
                <a:solidFill>
                  <a:srgbClr val="FF0000"/>
                </a:solidFill>
              </a:rPr>
              <a:t>091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Município: </a:t>
            </a:r>
            <a:r>
              <a:rPr lang="pt-BR" sz="2000" dirty="0" smtClean="0">
                <a:solidFill>
                  <a:srgbClr val="FF0000"/>
                </a:solidFill>
              </a:rPr>
              <a:t>São Carlos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Eixo Tecnológico: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Habilitação Profissional: </a:t>
            </a:r>
            <a:r>
              <a:rPr lang="pt-BR" sz="2400" dirty="0" smtClean="0">
                <a:solidFill>
                  <a:srgbClr val="FFC000"/>
                </a:solidFill>
              </a:rPr>
              <a:t/>
            </a:r>
            <a:br>
              <a:rPr lang="pt-BR" sz="2400" dirty="0" smtClean="0">
                <a:solidFill>
                  <a:srgbClr val="FFC000"/>
                </a:solidFill>
              </a:rPr>
            </a:br>
            <a:r>
              <a:rPr lang="pt-BR" sz="2400" dirty="0" smtClean="0">
                <a:solidFill>
                  <a:srgbClr val="FF0000"/>
                </a:solidFill>
              </a:rPr>
              <a:t>Qualificação: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Módulo: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Componente Curricular: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err="1" smtClean="0">
                <a:solidFill>
                  <a:srgbClr val="FFC000"/>
                </a:solidFill>
              </a:rPr>
              <a:t>C.H.</a:t>
            </a:r>
            <a:r>
              <a:rPr lang="pt-BR" sz="2000" dirty="0" smtClean="0">
                <a:solidFill>
                  <a:srgbClr val="FFC000"/>
                </a:solidFill>
              </a:rPr>
              <a:t> Semanal: 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Professor:</a:t>
            </a:r>
            <a:br>
              <a:rPr lang="pt-BR" sz="2000" dirty="0" smtClean="0">
                <a:solidFill>
                  <a:srgbClr val="FFC000"/>
                </a:solidFill>
              </a:rPr>
            </a:br>
            <a:endParaRPr lang="pt-BR" sz="2000" dirty="0">
              <a:solidFill>
                <a:srgbClr val="FFC00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00034" y="5500702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3071802" y="1000108"/>
            <a:ext cx="5873596" cy="75713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Em </a:t>
            </a:r>
            <a:r>
              <a:rPr lang="pt-BR" b="1" dirty="0" smtClean="0">
                <a:solidFill>
                  <a:srgbClr val="FF0000"/>
                </a:solidFill>
              </a:rPr>
              <a:t>QUALIFICAÇÃO</a:t>
            </a:r>
            <a:r>
              <a:rPr lang="pt-BR" b="1" dirty="0" smtClean="0">
                <a:solidFill>
                  <a:srgbClr val="FFC000"/>
                </a:solidFill>
              </a:rPr>
              <a:t> deverá ser preenchido conforme</a:t>
            </a:r>
          </a:p>
          <a:p>
            <a:r>
              <a:rPr lang="pt-BR" b="1" dirty="0" smtClean="0">
                <a:solidFill>
                  <a:srgbClr val="FFC000"/>
                </a:solidFill>
              </a:rPr>
              <a:t>o módulo da  Habilitação Profissional:</a:t>
            </a:r>
          </a:p>
          <a:p>
            <a:endParaRPr lang="pt-BR" b="1" dirty="0" smtClean="0">
              <a:solidFill>
                <a:srgbClr val="FFC000"/>
              </a:solidFill>
            </a:endParaRPr>
          </a:p>
          <a:p>
            <a:r>
              <a:rPr lang="pt-BR" b="1" dirty="0" smtClean="0">
                <a:solidFill>
                  <a:srgbClr val="FFC000"/>
                </a:solidFill>
              </a:rPr>
              <a:t>3 – ELETROTÉCNICA: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I:  Sem certificação técnica.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II:  Sem certificação técnica.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III:  Qualificação Técnica de Nível Médio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de Auxiliar Técnico em Eletrotécnica.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IV:  Habilitação  Profissional Técnica  de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             Nível Médio de Técnico em  Eletrotécnica.</a:t>
            </a: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r>
              <a:rPr lang="pt-BR" b="1" dirty="0" smtClean="0">
                <a:solidFill>
                  <a:srgbClr val="FFC000"/>
                </a:solidFill>
              </a:rPr>
              <a:t>4 -  ENFERMAGEM: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I:  Sem certificação técnica.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II:  Qualificação Técnica de Nível Médio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de Auxiliar de Enfermagem.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III:  Sem cerificação técnica.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IV:  Habilitação  Profissional Técnica  de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             Nível Médio de Técnico em  Enfermagem.</a:t>
            </a: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>
              <a:solidFill>
                <a:srgbClr val="FFC000"/>
              </a:solidFill>
            </a:endParaRPr>
          </a:p>
        </p:txBody>
      </p:sp>
      <p:sp>
        <p:nvSpPr>
          <p:cNvPr id="5" name="Seta para a direita 4"/>
          <p:cNvSpPr/>
          <p:nvPr/>
        </p:nvSpPr>
        <p:spPr>
          <a:xfrm>
            <a:off x="0" y="3357562"/>
            <a:ext cx="428628" cy="48463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1472" y="3500438"/>
            <a:ext cx="7851648" cy="1828800"/>
          </a:xfrm>
        </p:spPr>
        <p:txBody>
          <a:bodyPr>
            <a:noAutofit/>
          </a:bodyPr>
          <a:lstStyle/>
          <a:p>
            <a:pPr algn="l"/>
            <a:r>
              <a:rPr lang="pt-BR" sz="2000" dirty="0" smtClean="0">
                <a:solidFill>
                  <a:srgbClr val="FFC000"/>
                </a:solidFill>
              </a:rPr>
              <a:t>Código:  </a:t>
            </a:r>
            <a:r>
              <a:rPr lang="pt-BR" sz="2000" dirty="0" smtClean="0">
                <a:solidFill>
                  <a:srgbClr val="FF0000"/>
                </a:solidFill>
              </a:rPr>
              <a:t>091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Município: </a:t>
            </a:r>
            <a:r>
              <a:rPr lang="pt-BR" sz="2000" dirty="0" smtClean="0">
                <a:solidFill>
                  <a:srgbClr val="FF0000"/>
                </a:solidFill>
              </a:rPr>
              <a:t>São Carlos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Eixo Tecnológico: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Habilitação Profissional: </a:t>
            </a:r>
            <a:r>
              <a:rPr lang="pt-BR" sz="2400" dirty="0" smtClean="0">
                <a:solidFill>
                  <a:srgbClr val="FFC000"/>
                </a:solidFill>
              </a:rPr>
              <a:t/>
            </a:r>
            <a:br>
              <a:rPr lang="pt-BR" sz="2400" dirty="0" smtClean="0">
                <a:solidFill>
                  <a:srgbClr val="FFC000"/>
                </a:solidFill>
              </a:rPr>
            </a:br>
            <a:r>
              <a:rPr lang="pt-BR" sz="2400" dirty="0" smtClean="0">
                <a:solidFill>
                  <a:srgbClr val="FF0000"/>
                </a:solidFill>
              </a:rPr>
              <a:t>Qualificação: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Módulo: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Componente Curricular: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err="1" smtClean="0">
                <a:solidFill>
                  <a:srgbClr val="FFC000"/>
                </a:solidFill>
              </a:rPr>
              <a:t>C.H.</a:t>
            </a:r>
            <a:r>
              <a:rPr lang="pt-BR" sz="2000" dirty="0" smtClean="0">
                <a:solidFill>
                  <a:srgbClr val="FFC000"/>
                </a:solidFill>
              </a:rPr>
              <a:t> Semanal: 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Professor:</a:t>
            </a:r>
            <a:br>
              <a:rPr lang="pt-BR" sz="2000" dirty="0" smtClean="0">
                <a:solidFill>
                  <a:srgbClr val="FFC000"/>
                </a:solidFill>
              </a:rPr>
            </a:br>
            <a:endParaRPr lang="pt-BR" sz="2000" dirty="0">
              <a:solidFill>
                <a:srgbClr val="FFC00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00034" y="5500702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3071802" y="1000108"/>
            <a:ext cx="5874044" cy="78483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Em </a:t>
            </a:r>
            <a:r>
              <a:rPr lang="pt-BR" b="1" dirty="0" smtClean="0">
                <a:solidFill>
                  <a:srgbClr val="FF0000"/>
                </a:solidFill>
              </a:rPr>
              <a:t>QUALIFICAÇÃO</a:t>
            </a:r>
            <a:r>
              <a:rPr lang="pt-BR" b="1" dirty="0" smtClean="0">
                <a:solidFill>
                  <a:srgbClr val="FFC000"/>
                </a:solidFill>
              </a:rPr>
              <a:t> deverá ser preenchido conforme</a:t>
            </a:r>
          </a:p>
          <a:p>
            <a:r>
              <a:rPr lang="pt-BR" b="1" dirty="0" smtClean="0">
                <a:solidFill>
                  <a:srgbClr val="FFC000"/>
                </a:solidFill>
              </a:rPr>
              <a:t>o módulo da  Habilitação Profissional:</a:t>
            </a:r>
          </a:p>
          <a:p>
            <a:endParaRPr lang="pt-BR" b="1" dirty="0" smtClean="0">
              <a:solidFill>
                <a:srgbClr val="FFC000"/>
              </a:solidFill>
            </a:endParaRPr>
          </a:p>
          <a:p>
            <a:r>
              <a:rPr lang="pt-BR" b="1" dirty="0" smtClean="0">
                <a:solidFill>
                  <a:srgbClr val="FFC000"/>
                </a:solidFill>
              </a:rPr>
              <a:t>5 -  INFORMÁTICA: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I:  Qualificação Técnica de Nível Médio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de Auxiliar Técnico em Informática.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II:  Qualificação Técnica de Nível Médio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de Auxiliar em Programação de Computadores.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III:  Habilitação  Profissional Técnica  de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             Nível Médio de Técnico em  Informática.</a:t>
            </a: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r>
              <a:rPr lang="pt-BR" b="1" dirty="0" smtClean="0">
                <a:solidFill>
                  <a:srgbClr val="FFC000"/>
                </a:solidFill>
              </a:rPr>
              <a:t>6 -  INFORMÁTICA PARA INTERNET: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</a:t>
            </a:r>
            <a:r>
              <a:rPr lang="pt-BR" b="1" dirty="0" smtClean="0">
                <a:solidFill>
                  <a:srgbClr val="FFC000"/>
                </a:solidFill>
              </a:rPr>
              <a:t>I:  </a:t>
            </a:r>
            <a:r>
              <a:rPr lang="pt-BR" b="1" dirty="0" smtClean="0">
                <a:solidFill>
                  <a:srgbClr val="FFC000"/>
                </a:solidFill>
              </a:rPr>
              <a:t>Qualificação Técnica de Nível Médio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de Auxiliar de </a:t>
            </a:r>
            <a:r>
              <a:rPr lang="pt-BR" b="1" dirty="0" smtClean="0">
                <a:solidFill>
                  <a:srgbClr val="FFC000"/>
                </a:solidFill>
              </a:rPr>
              <a:t>Informática para Internet.</a:t>
            </a:r>
            <a:endParaRPr lang="pt-BR" b="1" dirty="0" smtClean="0">
              <a:solidFill>
                <a:srgbClr val="FFC000"/>
              </a:solidFill>
            </a:endParaRP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</a:t>
            </a:r>
            <a:r>
              <a:rPr lang="pt-BR" b="1" dirty="0" smtClean="0">
                <a:solidFill>
                  <a:srgbClr val="FFC000"/>
                </a:solidFill>
              </a:rPr>
              <a:t>II: Qualificação Técnica de Nível Médio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de </a:t>
            </a:r>
            <a:r>
              <a:rPr lang="pt-BR" b="1" dirty="0" smtClean="0">
                <a:solidFill>
                  <a:srgbClr val="FFC000"/>
                </a:solidFill>
              </a:rPr>
              <a:t>Programador de </a:t>
            </a:r>
            <a:r>
              <a:rPr lang="pt-BR" b="1" dirty="0" err="1" smtClean="0">
                <a:solidFill>
                  <a:srgbClr val="FFC000"/>
                </a:solidFill>
              </a:rPr>
              <a:t>Websites</a:t>
            </a:r>
            <a:r>
              <a:rPr lang="pt-BR" b="1" dirty="0" smtClean="0">
                <a:solidFill>
                  <a:srgbClr val="FFC000"/>
                </a:solidFill>
              </a:rPr>
              <a:t>.</a:t>
            </a:r>
            <a:endParaRPr lang="pt-BR" b="1" dirty="0" smtClean="0">
              <a:solidFill>
                <a:srgbClr val="FFC000"/>
              </a:solidFill>
            </a:endParaRP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Módulo </a:t>
            </a:r>
            <a:r>
              <a:rPr lang="pt-BR" b="1" dirty="0" smtClean="0">
                <a:solidFill>
                  <a:srgbClr val="FFC000"/>
                </a:solidFill>
              </a:rPr>
              <a:t>III:  </a:t>
            </a:r>
            <a:r>
              <a:rPr lang="pt-BR" b="1" dirty="0" smtClean="0">
                <a:solidFill>
                  <a:srgbClr val="FFC000"/>
                </a:solidFill>
              </a:rPr>
              <a:t>Habilitação  Profissional Técnica  de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             Nível Médio de Técnico </a:t>
            </a:r>
            <a:r>
              <a:rPr lang="pt-BR" b="1" dirty="0" smtClean="0">
                <a:solidFill>
                  <a:srgbClr val="FFC000"/>
                </a:solidFill>
              </a:rPr>
              <a:t>em Informática para</a:t>
            </a:r>
          </a:p>
          <a:p>
            <a:pPr algn="ctr"/>
            <a:r>
              <a:rPr lang="pt-BR" b="1" dirty="0" smtClean="0">
                <a:solidFill>
                  <a:srgbClr val="FFC000"/>
                </a:solidFill>
              </a:rPr>
              <a:t>Internet</a:t>
            </a:r>
            <a:r>
              <a:rPr lang="pt-BR" b="1" dirty="0" smtClean="0">
                <a:solidFill>
                  <a:srgbClr val="FFC000"/>
                </a:solidFill>
              </a:rPr>
              <a:t>.</a:t>
            </a:r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>
              <a:solidFill>
                <a:srgbClr val="FFC000"/>
              </a:solidFill>
            </a:endParaRPr>
          </a:p>
        </p:txBody>
      </p:sp>
      <p:sp>
        <p:nvSpPr>
          <p:cNvPr id="5" name="Seta para a direita 4"/>
          <p:cNvSpPr/>
          <p:nvPr/>
        </p:nvSpPr>
        <p:spPr>
          <a:xfrm>
            <a:off x="0" y="3357562"/>
            <a:ext cx="428628" cy="48463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1472" y="3500438"/>
            <a:ext cx="7851648" cy="1828800"/>
          </a:xfrm>
        </p:spPr>
        <p:txBody>
          <a:bodyPr>
            <a:noAutofit/>
          </a:bodyPr>
          <a:lstStyle/>
          <a:p>
            <a:pPr algn="l"/>
            <a:r>
              <a:rPr lang="pt-BR" sz="2000" dirty="0" smtClean="0">
                <a:solidFill>
                  <a:srgbClr val="FFC000"/>
                </a:solidFill>
              </a:rPr>
              <a:t>Código:  </a:t>
            </a:r>
            <a:r>
              <a:rPr lang="pt-BR" sz="2000" dirty="0" smtClean="0">
                <a:solidFill>
                  <a:srgbClr val="FF0000"/>
                </a:solidFill>
              </a:rPr>
              <a:t>091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Município: </a:t>
            </a:r>
            <a:r>
              <a:rPr lang="pt-BR" sz="2000" dirty="0" smtClean="0">
                <a:solidFill>
                  <a:srgbClr val="FF0000"/>
                </a:solidFill>
              </a:rPr>
              <a:t>São Carlos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Eixo Tecnológico: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Habilitação Profissional: </a:t>
            </a:r>
            <a:r>
              <a:rPr lang="pt-BR" sz="2400" dirty="0" smtClean="0">
                <a:solidFill>
                  <a:srgbClr val="FFC000"/>
                </a:solidFill>
              </a:rPr>
              <a:t/>
            </a:r>
            <a:br>
              <a:rPr lang="pt-BR" sz="2400" dirty="0" smtClean="0">
                <a:solidFill>
                  <a:srgbClr val="FFC000"/>
                </a:solidFill>
              </a:rPr>
            </a:br>
            <a:r>
              <a:rPr lang="pt-BR" sz="2400" dirty="0" smtClean="0">
                <a:solidFill>
                  <a:srgbClr val="FF0000"/>
                </a:solidFill>
              </a:rPr>
              <a:t>Qualificação: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Módulo: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Componente Curricular: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err="1" smtClean="0">
                <a:solidFill>
                  <a:srgbClr val="FFC000"/>
                </a:solidFill>
              </a:rPr>
              <a:t>C.H.</a:t>
            </a:r>
            <a:r>
              <a:rPr lang="pt-BR" sz="2000" dirty="0" smtClean="0">
                <a:solidFill>
                  <a:srgbClr val="FFC000"/>
                </a:solidFill>
              </a:rPr>
              <a:t> Semanal: 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Professor:</a:t>
            </a:r>
            <a:br>
              <a:rPr lang="pt-BR" sz="2000" dirty="0" smtClean="0">
                <a:solidFill>
                  <a:srgbClr val="FFC000"/>
                </a:solidFill>
              </a:rPr>
            </a:br>
            <a:endParaRPr lang="pt-BR" sz="2000" dirty="0">
              <a:solidFill>
                <a:srgbClr val="FFC00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00034" y="5500702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3071802" y="428604"/>
            <a:ext cx="6351675" cy="7817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Em </a:t>
            </a:r>
            <a:r>
              <a:rPr lang="pt-BR" b="1" dirty="0" smtClean="0">
                <a:solidFill>
                  <a:srgbClr val="FF0000"/>
                </a:solidFill>
              </a:rPr>
              <a:t>QUALIFICAÇÃO</a:t>
            </a:r>
            <a:r>
              <a:rPr lang="pt-BR" b="1" dirty="0" smtClean="0">
                <a:solidFill>
                  <a:srgbClr val="FFC000"/>
                </a:solidFill>
              </a:rPr>
              <a:t> deverá ser preenchido conforme</a:t>
            </a:r>
          </a:p>
          <a:p>
            <a:r>
              <a:rPr lang="pt-BR" b="1" dirty="0" smtClean="0">
                <a:solidFill>
                  <a:srgbClr val="FFC000"/>
                </a:solidFill>
              </a:rPr>
              <a:t>o módulo da  Habilitação Profissional:</a:t>
            </a:r>
          </a:p>
          <a:p>
            <a:endParaRPr lang="pt-BR" b="1" dirty="0" smtClean="0">
              <a:solidFill>
                <a:srgbClr val="FFC000"/>
              </a:solidFill>
            </a:endParaRPr>
          </a:p>
          <a:p>
            <a:r>
              <a:rPr lang="pt-BR" sz="1600" b="1" dirty="0" smtClean="0">
                <a:solidFill>
                  <a:srgbClr val="FFC000"/>
                </a:solidFill>
              </a:rPr>
              <a:t>7 - MECÂNICA: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I: Qualificação Técnica de Nível Médio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de Assistente de Processos Industriais.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II: Qualificação Técnica de Nível Médio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de  Assistente de Usinagem.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III:  Qualificação Técnica de Nível Médio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de Assistente Técnico em Mecânica.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IV:  Habilitação  Profissional Técnica  de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             Nível Médio de Técnico em  Mecânica.</a:t>
            </a:r>
          </a:p>
          <a:p>
            <a:pPr algn="ctr"/>
            <a:endParaRPr lang="pt-BR" sz="1600" b="1" dirty="0" smtClean="0">
              <a:solidFill>
                <a:srgbClr val="FFC000"/>
              </a:solidFill>
            </a:endParaRPr>
          </a:p>
          <a:p>
            <a:pPr algn="just"/>
            <a:r>
              <a:rPr lang="pt-BR" sz="1600" b="1" dirty="0" smtClean="0">
                <a:solidFill>
                  <a:srgbClr val="FFC000"/>
                </a:solidFill>
              </a:rPr>
              <a:t>8-  MECATRÔNICA: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I: Qualificação Técnica de Nível Médio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de Auxiliar Técnico em Mecatrônica.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II: Qualificação Técnica de Nível Médio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de Auxiliar Técnico em Mecatrônica.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III:  Qualificação Técnica de Nível Médio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de Instalador  e Reparador  de Equipamentos </a:t>
            </a:r>
            <a:r>
              <a:rPr lang="pt-BR" sz="1600" b="1" dirty="0" err="1" smtClean="0">
                <a:solidFill>
                  <a:srgbClr val="FFC000"/>
                </a:solidFill>
              </a:rPr>
              <a:t>Mecatrônicos</a:t>
            </a:r>
            <a:r>
              <a:rPr lang="pt-BR" sz="1600" b="1" dirty="0" smtClean="0">
                <a:solidFill>
                  <a:srgbClr val="FFC000"/>
                </a:solidFill>
              </a:rPr>
              <a:t>.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IV:  Habilitação  Profissional Técnica  de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             Nível Médio de Técnico em  Mecatrônica.</a:t>
            </a: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>
              <a:solidFill>
                <a:srgbClr val="FFC000"/>
              </a:solidFill>
            </a:endParaRPr>
          </a:p>
        </p:txBody>
      </p:sp>
      <p:sp>
        <p:nvSpPr>
          <p:cNvPr id="8" name="Seta para a direita 7"/>
          <p:cNvSpPr/>
          <p:nvPr/>
        </p:nvSpPr>
        <p:spPr>
          <a:xfrm>
            <a:off x="0" y="3357562"/>
            <a:ext cx="428628" cy="48463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1472" y="3500438"/>
            <a:ext cx="7851648" cy="1828800"/>
          </a:xfrm>
        </p:spPr>
        <p:txBody>
          <a:bodyPr>
            <a:noAutofit/>
          </a:bodyPr>
          <a:lstStyle/>
          <a:p>
            <a:pPr algn="l"/>
            <a:r>
              <a:rPr lang="pt-BR" sz="2000" dirty="0" smtClean="0">
                <a:solidFill>
                  <a:srgbClr val="FFC000"/>
                </a:solidFill>
              </a:rPr>
              <a:t>Código:  </a:t>
            </a:r>
            <a:r>
              <a:rPr lang="pt-BR" sz="2000" dirty="0" smtClean="0">
                <a:solidFill>
                  <a:srgbClr val="FF0000"/>
                </a:solidFill>
              </a:rPr>
              <a:t>091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Município: </a:t>
            </a:r>
            <a:r>
              <a:rPr lang="pt-BR" sz="2000" dirty="0" smtClean="0">
                <a:solidFill>
                  <a:srgbClr val="FF0000"/>
                </a:solidFill>
              </a:rPr>
              <a:t>São Carlos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Eixo Tecnológico: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Habilitação Profissional: </a:t>
            </a:r>
            <a:r>
              <a:rPr lang="pt-BR" sz="2400" dirty="0" smtClean="0">
                <a:solidFill>
                  <a:srgbClr val="FFC000"/>
                </a:solidFill>
              </a:rPr>
              <a:t/>
            </a:r>
            <a:br>
              <a:rPr lang="pt-BR" sz="2400" dirty="0" smtClean="0">
                <a:solidFill>
                  <a:srgbClr val="FFC000"/>
                </a:solidFill>
              </a:rPr>
            </a:br>
            <a:r>
              <a:rPr lang="pt-BR" sz="2400" dirty="0" smtClean="0">
                <a:solidFill>
                  <a:srgbClr val="FF0000"/>
                </a:solidFill>
              </a:rPr>
              <a:t>Qualificação:</a:t>
            </a:r>
            <a:r>
              <a:rPr lang="pt-BR" sz="2000" dirty="0" smtClean="0">
                <a:solidFill>
                  <a:srgbClr val="FFC000"/>
                </a:solidFill>
              </a:rPr>
              <a:t/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Módulo: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Componente Curricular: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err="1" smtClean="0">
                <a:solidFill>
                  <a:srgbClr val="FFC000"/>
                </a:solidFill>
              </a:rPr>
              <a:t>C.H.</a:t>
            </a:r>
            <a:r>
              <a:rPr lang="pt-BR" sz="2000" dirty="0" smtClean="0">
                <a:solidFill>
                  <a:srgbClr val="FFC000"/>
                </a:solidFill>
              </a:rPr>
              <a:t> Semanal: </a:t>
            </a:r>
            <a:br>
              <a:rPr lang="pt-BR" sz="2000" dirty="0" smtClean="0">
                <a:solidFill>
                  <a:srgbClr val="FFC000"/>
                </a:solidFill>
              </a:rPr>
            </a:br>
            <a:r>
              <a:rPr lang="pt-BR" sz="2000" dirty="0" smtClean="0">
                <a:solidFill>
                  <a:srgbClr val="FFC000"/>
                </a:solidFill>
              </a:rPr>
              <a:t>Professor:</a:t>
            </a:r>
            <a:br>
              <a:rPr lang="pt-BR" sz="2000" dirty="0" smtClean="0">
                <a:solidFill>
                  <a:srgbClr val="FFC000"/>
                </a:solidFill>
              </a:rPr>
            </a:br>
            <a:endParaRPr lang="pt-BR" sz="2000" dirty="0">
              <a:solidFill>
                <a:srgbClr val="FFC00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00034" y="5500702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3286116" y="1500174"/>
            <a:ext cx="5490093" cy="66171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Em </a:t>
            </a:r>
            <a:r>
              <a:rPr lang="pt-BR" b="1" dirty="0" smtClean="0">
                <a:solidFill>
                  <a:srgbClr val="FF0000"/>
                </a:solidFill>
              </a:rPr>
              <a:t>QUALIFICAÇÃO</a:t>
            </a:r>
            <a:r>
              <a:rPr lang="pt-BR" b="1" dirty="0" smtClean="0">
                <a:solidFill>
                  <a:srgbClr val="FFC000"/>
                </a:solidFill>
              </a:rPr>
              <a:t> , para  a </a:t>
            </a:r>
            <a:r>
              <a:rPr lang="pt-BR" b="1" dirty="0" err="1" smtClean="0">
                <a:solidFill>
                  <a:srgbClr val="FFC000"/>
                </a:solidFill>
              </a:rPr>
              <a:t>E.E.</a:t>
            </a:r>
            <a:r>
              <a:rPr lang="pt-BR" b="1" dirty="0" smtClean="0">
                <a:solidFill>
                  <a:srgbClr val="FFC000"/>
                </a:solidFill>
              </a:rPr>
              <a:t> </a:t>
            </a:r>
            <a:r>
              <a:rPr lang="pt-BR" b="1" dirty="0" err="1" smtClean="0">
                <a:solidFill>
                  <a:srgbClr val="FFC000"/>
                </a:solidFill>
              </a:rPr>
              <a:t>Esterina</a:t>
            </a:r>
            <a:r>
              <a:rPr lang="pt-BR" b="1" dirty="0" smtClean="0">
                <a:solidFill>
                  <a:srgbClr val="FFC000"/>
                </a:solidFill>
              </a:rPr>
              <a:t> </a:t>
            </a:r>
            <a:r>
              <a:rPr lang="pt-BR" b="1" dirty="0" err="1" smtClean="0">
                <a:solidFill>
                  <a:srgbClr val="FFC000"/>
                </a:solidFill>
              </a:rPr>
              <a:t>Placco</a:t>
            </a:r>
            <a:r>
              <a:rPr lang="pt-BR" b="1" dirty="0" smtClean="0">
                <a:solidFill>
                  <a:srgbClr val="FFC000"/>
                </a:solidFill>
              </a:rPr>
              <a:t>,</a:t>
            </a:r>
          </a:p>
          <a:p>
            <a:r>
              <a:rPr lang="pt-BR" b="1" dirty="0" smtClean="0">
                <a:solidFill>
                  <a:srgbClr val="FFC000"/>
                </a:solidFill>
              </a:rPr>
              <a:t>deverá ser preenchido conforme o módulo da  </a:t>
            </a:r>
          </a:p>
          <a:p>
            <a:r>
              <a:rPr lang="pt-BR" b="1" dirty="0" smtClean="0">
                <a:solidFill>
                  <a:srgbClr val="FFC000"/>
                </a:solidFill>
              </a:rPr>
              <a:t>Habilitação Profissional:</a:t>
            </a:r>
          </a:p>
          <a:p>
            <a:endParaRPr lang="pt-BR" b="1" dirty="0" smtClean="0">
              <a:solidFill>
                <a:srgbClr val="FFC000"/>
              </a:solidFill>
            </a:endParaRPr>
          </a:p>
          <a:p>
            <a:r>
              <a:rPr lang="pt-BR" sz="1600" b="1" dirty="0" smtClean="0">
                <a:solidFill>
                  <a:srgbClr val="FFC000"/>
                </a:solidFill>
              </a:rPr>
              <a:t>1 - COMÉRCIO: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I: Sem  certificação.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II: Sem certificação.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III:  Habilitação  Profissional Técnica  de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             Nível Médio de Técnico em  Comércio.</a:t>
            </a:r>
          </a:p>
          <a:p>
            <a:pPr algn="ctr"/>
            <a:endParaRPr lang="pt-BR" sz="1600" b="1" dirty="0" smtClean="0">
              <a:solidFill>
                <a:srgbClr val="FFC000"/>
              </a:solidFill>
            </a:endParaRPr>
          </a:p>
          <a:p>
            <a:pPr algn="just"/>
            <a:r>
              <a:rPr lang="pt-BR" sz="1600" b="1" dirty="0" smtClean="0">
                <a:solidFill>
                  <a:srgbClr val="FFC000"/>
                </a:solidFill>
              </a:rPr>
              <a:t>4 -  LOGÍSTICA: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I: Sem  certificação.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II:  Qualificação Técnica de Nível Médio de 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Auxiliar de  Processos Operacionais.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Módulo III:  Habilitação  Profissional Técnica  de</a:t>
            </a:r>
          </a:p>
          <a:p>
            <a:pPr algn="ctr"/>
            <a:r>
              <a:rPr lang="pt-BR" sz="1600" b="1" dirty="0" smtClean="0">
                <a:solidFill>
                  <a:srgbClr val="FFC000"/>
                </a:solidFill>
              </a:rPr>
              <a:t>             Nível Médio de Técnico em  Logística.</a:t>
            </a: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just"/>
            <a:endParaRPr lang="pt-BR" b="1" dirty="0" smtClean="0">
              <a:solidFill>
                <a:srgbClr val="FFC000"/>
              </a:solidFill>
            </a:endParaRPr>
          </a:p>
          <a:p>
            <a:pPr algn="ctr"/>
            <a:endParaRPr lang="pt-BR" b="1" dirty="0">
              <a:solidFill>
                <a:srgbClr val="FFC000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500298" y="285728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chemeClr val="tx1">
                    <a:lumMod val="75000"/>
                  </a:schemeClr>
                </a:solidFill>
              </a:rPr>
              <a:t>NAS CLASSES DESCENTRALIZADAS:</a:t>
            </a:r>
            <a:endParaRPr lang="pt-BR" b="1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8" name="Seta para a direita 7"/>
          <p:cNvSpPr/>
          <p:nvPr/>
        </p:nvSpPr>
        <p:spPr>
          <a:xfrm>
            <a:off x="0" y="3357562"/>
            <a:ext cx="428628" cy="48463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xo">
  <a:themeElements>
    <a:clrScheme name="Flux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x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x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1306</TotalTime>
  <Words>2091</Words>
  <Application>Microsoft Office PowerPoint</Application>
  <PresentationFormat>Apresentação na tela (4:3)</PresentationFormat>
  <Paragraphs>378</Paragraphs>
  <Slides>33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33</vt:i4>
      </vt:variant>
    </vt:vector>
  </HeadingPairs>
  <TitlesOfParts>
    <vt:vector size="34" baseType="lpstr">
      <vt:lpstr>Fluxo</vt:lpstr>
      <vt:lpstr>DICAS PARA PREENCHIMENTO DE PTD PARA ENSINO TÉCNICO.</vt:lpstr>
      <vt:lpstr>Código:  091 Município: São Carlos Eixo Tecnológico: Habilitação Profissional:  Qualificação: Módulo: Componente Curricular: C.H. Semanal:  Professor: </vt:lpstr>
      <vt:lpstr>Código:  091 Município: São Carlos Eixo Tecnológico: Habilitação Profissional:  Qualificação: Módulo: Componente Curricular: C.H. Semanal:  Professor: </vt:lpstr>
      <vt:lpstr>Código:  091 Município: São Carlos Eixo Tecnológico: Habilitação Profissional:  Qualificação: Módulo: Componente Curricular: C.H. Semanal:  Professor: </vt:lpstr>
      <vt:lpstr>Código:  091 Município: São Carlos Eixo Tecnológico: Habilitação Profissional:  Qualificação: Módulo: Componente Curricular: C.H. Semanal:  Professor: </vt:lpstr>
      <vt:lpstr>Código:  091 Município: São Carlos Eixo Tecnológico: Habilitação Profissional:  Qualificação: Módulo: Componente Curricular: C.H. Semanal:  Professor: </vt:lpstr>
      <vt:lpstr>Código:  091 Município: São Carlos Eixo Tecnológico: Habilitação Profissional:  Qualificação: Módulo: Componente Curricular: C.H. Semanal:  Professor: </vt:lpstr>
      <vt:lpstr>Código:  091 Município: São Carlos Eixo Tecnológico: Habilitação Profissional:  Qualificação: Módulo: Componente Curricular: C.H. Semanal:  Professor: </vt:lpstr>
      <vt:lpstr>Código:  091 Município: São Carlos Eixo Tecnológico: Habilitação Profissional:  Qualificação: Módulo: Componente Curricular: C.H. Semanal:  Professor: </vt:lpstr>
      <vt:lpstr>Código:  091 Município: São Carlos Eixo Tecnológico: Habilitação Profissional:  Qualificação: Módulo: Componente Curricular: C.H. Semanal:  Professor: </vt:lpstr>
      <vt:lpstr>Código:  091 Município: São Carlos Eixo Tecnológico: Habilitação Profissional:  Qualificação: Módulo: Componente Curricular: C.H. Semanal:  Professor: </vt:lpstr>
      <vt:lpstr>Código:  091 Município: São Carlos Eixo Tecnológico: Habilitação Profissional:  Qualificação: Módulo: Componente Curricular: C.H. Semanal:  Professor: </vt:lpstr>
      <vt:lpstr>Código:  091 Município: São Carlos Eixo Tecnológico: Habilitação Profissional:  Qualificação: Módulo: Componente Curricular: C.H. Semanal:  Professor: </vt:lpstr>
      <vt:lpstr>Código:  091 Município: São Carlos Eixo Tecnológico: Habilitação Profissional:  Qualificação: Módulo: Componente Curricular: C.H. Semanal:  Professor: </vt:lpstr>
      <vt:lpstr>Código:  091 Município: São Carlos Eixo Tecnológico: Habilitação Profissional:  Qualificação: Módulo: Componente Curricular: C.H. Semanal:  Professor: </vt:lpstr>
      <vt:lpstr>Selecione as atribuições e atividades constantes no Plano de Curso (capítulo 3) que dizem respeito a esse Componente Curricular.</vt:lpstr>
      <vt:lpstr>Todas as Competências, Habilidades e Bases Tecnológicas previstas no Plano de Curso para cada Componente Curricular deverão ser lançadas nos campos abaixo</vt:lpstr>
      <vt:lpstr>Descrever os procedimentos didáticos que o professor  desenvolverá ao longo do curso para cada componente  curricular  em suas habilidades e bases tecnológicas, em ordem cronológica.</vt:lpstr>
      <vt:lpstr>Competências (por extenso)</vt:lpstr>
      <vt:lpstr>Instrumentos de Avaliação: O professor deverá listar  os procedimentos que irá adotar</vt:lpstr>
      <vt:lpstr>Critérios de Desempenho: O professor deverá escrever qual o critério a ser definido como um parâmetro de qualidade estabelecido para o julgamento de ações e de produtos realizados. </vt:lpstr>
      <vt:lpstr>Evidências de Desempenho :  Será descrito o resultado final esperado do desempenho do aluno.  Serão indicados os elementos que atestam (evidenciam) que   o aluno domina a competência pela qual está sendo avaliado.   No limite, a evidência é a resposta às solicitações da avaliação, de acordo com os critérios de desempenho e os indicadores de domínio.  </vt:lpstr>
      <vt:lpstr>EXEMPLO IV – PROCEDIMENTOS DE AVALIAÇÃO</vt:lpstr>
      <vt:lpstr>Slide 24</vt:lpstr>
      <vt:lpstr>Slide 25</vt:lpstr>
      <vt:lpstr>Slide 26</vt:lpstr>
      <vt:lpstr>Slide 27</vt:lpstr>
      <vt:lpstr>Slide 28</vt:lpstr>
      <vt:lpstr>Slide 29</vt:lpstr>
      <vt:lpstr>Relacionar todo o material de apoio didático ao aluno. Se for o caso, consulte o acervo da biblioteca da escola para saber quais materiais poderão ser sugeridos aos alunos.  Na relação bibliográfica, procure seguir os padrões vigentes no país. Consulte a bibliotecária.</vt:lpstr>
      <vt:lpstr>A recuperação contínua deverá ser inserida no trabalho pedagógico  realizado no dia a dia da sala de aula e  decorre da avaliação diagnóstica do desempenho do aluno, constituindo intervenções imediatas, dirigidas às dificuldades específicas, assim que estas forem constatadas.   A recuperação paralela é destinada aos alunos que apresentem dificuldades  de aprendizagem não superadas no cotidiano escolar, necessitando, portanto, de uma orientação para o estudo paralelo às aulas regulares.    </vt:lpstr>
      <vt:lpstr>O professor deverá colocar o nome completo, assinar e datar.  ATENÇÃO: Não deixe de entregar seu plano de trabalho na data estipulada pela Coordenação Pedagógica. Ele é muito importante para o cumprimento Projeto Político-Pedagógico da Instituição escolar. </vt:lpstr>
      <vt:lpstr>O parecer deverá ser emitido  à luz do Plano de Curso, ou seja, o Coordenador de Área deverá verificar se o planejamento do professor está coadunado ao que está estabelecido do Plano de Curso, em especial no que está definido para este Componente Curricular.  (Obs: este espaço é reservado ao parecer do coordenador da área do curso em que o docente  irá ministrar o componente curricular. O coordenador deverá colocar seu nome, assinar e datar.)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DICAS PARA PREENCHIMENTO DE PTD</dc:title>
  <dc:creator>audio</dc:creator>
  <cp:lastModifiedBy>audio</cp:lastModifiedBy>
  <cp:revision>114</cp:revision>
  <dcterms:created xsi:type="dcterms:W3CDTF">2011-07-01T19:27:03Z</dcterms:created>
  <dcterms:modified xsi:type="dcterms:W3CDTF">2011-07-18T13:36:33Z</dcterms:modified>
</cp:coreProperties>
</file>